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10.xml"/>
  <Override ContentType="application/vnd.openxmlformats-officedocument.presentationml.comments+xml" PartName="/ppt/comments/comment8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9.xml"/>
  <Override ContentType="application/vnd.openxmlformats-officedocument.presentationml.comments+xml" PartName="/ppt/comments/comment3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80">
          <p15:clr>
            <a:srgbClr val="A4A3A4"/>
          </p15:clr>
        </p15:guide>
        <p15:guide id="2" pos="4032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8" roundtripDataSignature="AMtx7mhqbfxsw6KyftWdEQv6dMOMa67Vm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0" name="Jay Ca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80" orient="horz"/>
        <p:guide pos="403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1-31T09:54:01.039">
    <p:pos x="6000" y="0"/>
    <p:text>Anh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U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0" dt="2022-01-31T10:01:36.351">
    <p:pos x="6000" y="0"/>
    <p:text>Jay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2-01-31T09:54:13.601">
    <p:pos x="6000" y="0"/>
    <p:text>Anh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Y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3" dt="2022-01-31T09:55:22.166">
    <p:pos x="6000" y="0"/>
    <p:text>Anh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c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2-01-31T10:28:59.386">
    <p:pos x="6000" y="0"/>
    <p:text>Satoru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g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2-01-31T09:55:48.497">
    <p:pos x="6000" y="0"/>
    <p:text>Satoru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k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2-01-31T09:56:00.283">
    <p:pos x="6000" y="0"/>
    <p:text>Satoru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o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2-01-31T10:01:10.271">
    <p:pos x="6000" y="0"/>
    <p:text>1. Satoru shows the tracking of a parcel as a customer. (no gas required)
2. Show different functionalities as a courier. (TH)
3. Show different functionalities as a admin. (TH)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s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2-01-31T10:01:25.128">
    <p:pos x="6000" y="0"/>
    <p:text>Jay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w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9" dt="2022-01-31T10:01:44.233">
    <p:pos x="6000" y="0"/>
    <p:text>Jay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U3Jmrg4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type="title"/>
          </p:nvPr>
        </p:nvSpPr>
        <p:spPr>
          <a:xfrm>
            <a:off x="1604772" y="726948"/>
            <a:ext cx="15087600" cy="241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2"/>
          <p:cNvSpPr txBox="1"/>
          <p:nvPr>
            <p:ph idx="1" type="body"/>
          </p:nvPr>
        </p:nvSpPr>
        <p:spPr>
          <a:xfrm rot="5400000">
            <a:off x="6110478" y="-1323594"/>
            <a:ext cx="6076188" cy="150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2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/>
          <p:nvPr>
            <p:ph type="title"/>
          </p:nvPr>
        </p:nvSpPr>
        <p:spPr>
          <a:xfrm rot="5400000">
            <a:off x="10772775" y="3114675"/>
            <a:ext cx="8458200" cy="3829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 rot="5400000">
            <a:off x="3000375" y="-600075"/>
            <a:ext cx="8458200" cy="11258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3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3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/>
          <p:nvPr/>
        </p:nvSpPr>
        <p:spPr>
          <a:xfrm>
            <a:off x="1381251" y="2020420"/>
            <a:ext cx="15334488" cy="121025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6200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4"/>
          <p:cNvSpPr/>
          <p:nvPr/>
        </p:nvSpPr>
        <p:spPr>
          <a:xfrm>
            <a:off x="1381251" y="6449545"/>
            <a:ext cx="15334488" cy="121025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175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14"/>
          <p:cNvSpPr/>
          <p:nvPr/>
        </p:nvSpPr>
        <p:spPr>
          <a:xfrm>
            <a:off x="1381251" y="2227169"/>
            <a:ext cx="15334488" cy="4114800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14"/>
          <p:cNvGrpSpPr/>
          <p:nvPr/>
        </p:nvGrpSpPr>
        <p:grpSpPr>
          <a:xfrm>
            <a:off x="14473823" y="6103385"/>
            <a:ext cx="1621356" cy="1621353"/>
            <a:chOff x="9685338" y="4460675"/>
            <a:chExt cx="1080904" cy="1080902"/>
          </a:xfrm>
        </p:grpSpPr>
        <p:sp>
          <p:nvSpPr>
            <p:cNvPr id="23" name="Google Shape;23;p14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14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Google Shape;25;p14"/>
          <p:cNvSpPr txBox="1"/>
          <p:nvPr>
            <p:ph type="ctrTitle"/>
          </p:nvPr>
        </p:nvSpPr>
        <p:spPr>
          <a:xfrm>
            <a:off x="1577340" y="2148335"/>
            <a:ext cx="14950440" cy="4553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400"/>
              <a:buFont typeface="Rockwell"/>
              <a:buNone/>
              <a:defRPr sz="14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" type="subTitle"/>
          </p:nvPr>
        </p:nvSpPr>
        <p:spPr>
          <a:xfrm>
            <a:off x="1604772" y="6583680"/>
            <a:ext cx="11836908" cy="1604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805"/>
              <a:buNone/>
              <a:defRPr sz="33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805"/>
              <a:buNone/>
              <a:defRPr sz="33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805"/>
              <a:buNone/>
              <a:defRPr sz="330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  <a:defRPr sz="30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  <a:defRPr sz="30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  <a:defRPr sz="300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  <a:defRPr sz="300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  <a:defRPr sz="300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2550"/>
              <a:buNone/>
              <a:defRPr sz="3000"/>
            </a:lvl9pPr>
          </a:lstStyle>
          <a:p/>
        </p:txBody>
      </p:sp>
      <p:sp>
        <p:nvSpPr>
          <p:cNvPr id="27" name="Google Shape;27;p14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2" type="sldNum"/>
          </p:nvPr>
        </p:nvSpPr>
        <p:spPr>
          <a:xfrm>
            <a:off x="14389100" y="6434001"/>
            <a:ext cx="1790802" cy="960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 txBox="1"/>
          <p:nvPr>
            <p:ph type="title"/>
          </p:nvPr>
        </p:nvSpPr>
        <p:spPr>
          <a:xfrm>
            <a:off x="1604772" y="726948"/>
            <a:ext cx="15087600" cy="241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" type="body"/>
          </p:nvPr>
        </p:nvSpPr>
        <p:spPr>
          <a:xfrm>
            <a:off x="1604772" y="3182112"/>
            <a:ext cx="15087600" cy="6076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5755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530"/>
              <a:buChar char="▪"/>
              <a:defRPr/>
            </a:lvl1pPr>
            <a:lvl2pPr indent="-325755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2pPr>
            <a:lvl3pPr indent="-325755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3pPr>
            <a:lvl4pPr indent="-325755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4pPr>
            <a:lvl5pPr indent="-325754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5pPr>
            <a:lvl6pPr indent="-325754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6pPr>
            <a:lvl7pPr indent="-325754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7pPr>
            <a:lvl8pPr indent="-325754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Char char="▪"/>
              <a:defRPr/>
            </a:lvl8pPr>
            <a:lvl9pPr indent="-325754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1530"/>
              <a:buChar char="▪"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5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/>
          <p:nvPr/>
        </p:nvSpPr>
        <p:spPr>
          <a:xfrm>
            <a:off x="0" y="7376984"/>
            <a:ext cx="18288000" cy="2910015"/>
          </a:xfrm>
          <a:prstGeom prst="rect">
            <a:avLst/>
          </a:prstGeom>
          <a:blipFill rotWithShape="1">
            <a:blip r:embed="rId2">
              <a:alphaModFix amt="85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16"/>
          <p:cNvSpPr txBox="1"/>
          <p:nvPr>
            <p:ph type="title"/>
          </p:nvPr>
        </p:nvSpPr>
        <p:spPr>
          <a:xfrm>
            <a:off x="3250692" y="1837944"/>
            <a:ext cx="13921740" cy="52806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ockwell"/>
              <a:buNone/>
              <a:defRPr b="0"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" type="body"/>
          </p:nvPr>
        </p:nvSpPr>
        <p:spPr>
          <a:xfrm>
            <a:off x="3248661" y="7530084"/>
            <a:ext cx="1357884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550"/>
              <a:buNone/>
              <a:defRPr sz="30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95"/>
              <a:buNone/>
              <a:defRPr sz="27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sz="2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85"/>
              <a:buNone/>
              <a:defRPr sz="21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85"/>
              <a:buNone/>
              <a:defRPr sz="21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85"/>
              <a:buNone/>
              <a:defRPr sz="21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85"/>
              <a:buNone/>
              <a:defRPr sz="21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85"/>
              <a:buNone/>
              <a:defRPr sz="21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1785"/>
              <a:buNone/>
              <a:defRPr sz="2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0" name="Google Shape;40;p16"/>
          <p:cNvSpPr txBox="1"/>
          <p:nvPr>
            <p:ph idx="10" type="dt"/>
          </p:nvPr>
        </p:nvSpPr>
        <p:spPr>
          <a:xfrm>
            <a:off x="12890501" y="9409177"/>
            <a:ext cx="3966464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6"/>
          <p:cNvSpPr txBox="1"/>
          <p:nvPr>
            <p:ph idx="11" type="ftr"/>
          </p:nvPr>
        </p:nvSpPr>
        <p:spPr>
          <a:xfrm>
            <a:off x="3274062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2" name="Google Shape;42;p16"/>
          <p:cNvGrpSpPr/>
          <p:nvPr/>
        </p:nvGrpSpPr>
        <p:grpSpPr>
          <a:xfrm>
            <a:off x="1346099" y="3488772"/>
            <a:ext cx="1621356" cy="1621353"/>
            <a:chOff x="9685338" y="4460675"/>
            <a:chExt cx="1080904" cy="1080902"/>
          </a:xfrm>
        </p:grpSpPr>
        <p:sp>
          <p:nvSpPr>
            <p:cNvPr id="43" name="Google Shape;43;p16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16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cap="flat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16"/>
          <p:cNvSpPr txBox="1"/>
          <p:nvPr>
            <p:ph idx="12" type="sldNum"/>
          </p:nvPr>
        </p:nvSpPr>
        <p:spPr>
          <a:xfrm>
            <a:off x="1265553" y="3759200"/>
            <a:ext cx="1782447" cy="10804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algn="ctr">
              <a:spcBef>
                <a:spcPts val="0"/>
              </a:spcBef>
              <a:buNone/>
              <a:defRPr b="1" sz="4200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7"/>
          <p:cNvSpPr txBox="1"/>
          <p:nvPr>
            <p:ph type="title"/>
          </p:nvPr>
        </p:nvSpPr>
        <p:spPr>
          <a:xfrm>
            <a:off x="1604772" y="726948"/>
            <a:ext cx="15087600" cy="241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" type="body"/>
          </p:nvPr>
        </p:nvSpPr>
        <p:spPr>
          <a:xfrm>
            <a:off x="1604772" y="3291840"/>
            <a:ext cx="7132320" cy="59664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0525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550"/>
              <a:buChar char="▪"/>
              <a:defRPr sz="3000"/>
            </a:lvl1pPr>
            <a:lvl2pPr indent="-374332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95"/>
              <a:buChar char="▪"/>
              <a:defRPr sz="2700"/>
            </a:lvl2pPr>
            <a:lvl3pPr indent="-358139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3pPr>
            <a:lvl4pPr indent="-358139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4pPr>
            <a:lvl5pPr indent="-358139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5pPr>
            <a:lvl6pPr indent="-358139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6pPr>
            <a:lvl7pPr indent="-358139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7pPr>
            <a:lvl8pPr indent="-35814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8pPr>
            <a:lvl9pPr indent="-35814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2040"/>
              <a:buChar char="▪"/>
              <a:defRPr sz="2400"/>
            </a:lvl9pPr>
          </a:lstStyle>
          <a:p/>
        </p:txBody>
      </p:sp>
      <p:sp>
        <p:nvSpPr>
          <p:cNvPr id="49" name="Google Shape;49;p17"/>
          <p:cNvSpPr txBox="1"/>
          <p:nvPr>
            <p:ph idx="2" type="body"/>
          </p:nvPr>
        </p:nvSpPr>
        <p:spPr>
          <a:xfrm>
            <a:off x="9546336" y="3291840"/>
            <a:ext cx="7132320" cy="59664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0525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550"/>
              <a:buChar char="▪"/>
              <a:defRPr sz="3000"/>
            </a:lvl1pPr>
            <a:lvl2pPr indent="-374332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95"/>
              <a:buChar char="▪"/>
              <a:defRPr sz="2700"/>
            </a:lvl2pPr>
            <a:lvl3pPr indent="-358139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3pPr>
            <a:lvl4pPr indent="-358139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4pPr>
            <a:lvl5pPr indent="-358139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5pPr>
            <a:lvl6pPr indent="-358139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6pPr>
            <a:lvl7pPr indent="-358139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7pPr>
            <a:lvl8pPr indent="-35814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8pPr>
            <a:lvl9pPr indent="-35814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2040"/>
              <a:buChar char="▪"/>
              <a:defRPr sz="2400"/>
            </a:lvl9pPr>
          </a:lstStyle>
          <a:p/>
        </p:txBody>
      </p:sp>
      <p:sp>
        <p:nvSpPr>
          <p:cNvPr id="50" name="Google Shape;50;p17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/>
          <p:nvPr>
            <p:ph type="title"/>
          </p:nvPr>
        </p:nvSpPr>
        <p:spPr>
          <a:xfrm>
            <a:off x="1604772" y="726948"/>
            <a:ext cx="15087600" cy="241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1" type="body"/>
          </p:nvPr>
        </p:nvSpPr>
        <p:spPr>
          <a:xfrm>
            <a:off x="1600200" y="3072384"/>
            <a:ext cx="7132320" cy="960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550"/>
              <a:buNone/>
              <a:defRPr b="1" sz="30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  <a:defRPr b="1" sz="3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95"/>
              <a:buNone/>
              <a:defRPr b="1" sz="27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2040"/>
              <a:buNone/>
              <a:defRPr b="1" sz="2400"/>
            </a:lvl9pPr>
          </a:lstStyle>
          <a:p/>
        </p:txBody>
      </p:sp>
      <p:sp>
        <p:nvSpPr>
          <p:cNvPr id="56" name="Google Shape;56;p18"/>
          <p:cNvSpPr txBox="1"/>
          <p:nvPr>
            <p:ph idx="2" type="body"/>
          </p:nvPr>
        </p:nvSpPr>
        <p:spPr>
          <a:xfrm>
            <a:off x="1604772" y="4114800"/>
            <a:ext cx="7132320" cy="4937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0525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550"/>
              <a:buChar char="▪"/>
              <a:defRPr sz="3000"/>
            </a:lvl1pPr>
            <a:lvl2pPr indent="-374332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95"/>
              <a:buChar char="▪"/>
              <a:defRPr sz="2700"/>
            </a:lvl2pPr>
            <a:lvl3pPr indent="-358139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3pPr>
            <a:lvl4pPr indent="-358139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4pPr>
            <a:lvl5pPr indent="-358139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5pPr>
            <a:lvl6pPr indent="-358139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6pPr>
            <a:lvl7pPr indent="-358139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7pPr>
            <a:lvl8pPr indent="-35814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8pPr>
            <a:lvl9pPr indent="-35814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2040"/>
              <a:buChar char="▪"/>
              <a:defRPr sz="2400"/>
            </a:lvl9pPr>
          </a:lstStyle>
          <a:p/>
        </p:txBody>
      </p:sp>
      <p:sp>
        <p:nvSpPr>
          <p:cNvPr id="57" name="Google Shape;57;p18"/>
          <p:cNvSpPr txBox="1"/>
          <p:nvPr>
            <p:ph idx="3" type="body"/>
          </p:nvPr>
        </p:nvSpPr>
        <p:spPr>
          <a:xfrm>
            <a:off x="9546336" y="3072384"/>
            <a:ext cx="7132320" cy="960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550"/>
              <a:buNone/>
              <a:defRPr b="1" sz="30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  <a:defRPr b="1" sz="3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95"/>
              <a:buNone/>
              <a:defRPr b="1" sz="27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None/>
              <a:defRPr b="1" sz="24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2040"/>
              <a:buNone/>
              <a:defRPr b="1" sz="2400"/>
            </a:lvl9pPr>
          </a:lstStyle>
          <a:p/>
        </p:txBody>
      </p:sp>
      <p:sp>
        <p:nvSpPr>
          <p:cNvPr id="58" name="Google Shape;58;p18"/>
          <p:cNvSpPr txBox="1"/>
          <p:nvPr>
            <p:ph idx="4" type="body"/>
          </p:nvPr>
        </p:nvSpPr>
        <p:spPr>
          <a:xfrm>
            <a:off x="9546336" y="4114800"/>
            <a:ext cx="7132320" cy="4937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0525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550"/>
              <a:buChar char="▪"/>
              <a:defRPr sz="3000"/>
            </a:lvl1pPr>
            <a:lvl2pPr indent="-374332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95"/>
              <a:buChar char="▪"/>
              <a:defRPr sz="2700"/>
            </a:lvl2pPr>
            <a:lvl3pPr indent="-358139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3pPr>
            <a:lvl4pPr indent="-358139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4pPr>
            <a:lvl5pPr indent="-358139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5pPr>
            <a:lvl6pPr indent="-358139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6pPr>
            <a:lvl7pPr indent="-358139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7pPr>
            <a:lvl8pPr indent="-35814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8pPr>
            <a:lvl9pPr indent="-35814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2040"/>
              <a:buChar char="▪"/>
              <a:defRPr sz="2400"/>
            </a:lvl9pPr>
          </a:lstStyle>
          <a:p/>
        </p:txBody>
      </p:sp>
      <p:sp>
        <p:nvSpPr>
          <p:cNvPr id="59" name="Google Shape;59;p18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8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8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9"/>
          <p:cNvSpPr txBox="1"/>
          <p:nvPr>
            <p:ph type="title"/>
          </p:nvPr>
        </p:nvSpPr>
        <p:spPr>
          <a:xfrm>
            <a:off x="1604772" y="726948"/>
            <a:ext cx="15087600" cy="241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0"/>
          <p:cNvSpPr/>
          <p:nvPr/>
        </p:nvSpPr>
        <p:spPr>
          <a:xfrm>
            <a:off x="12455611" y="1"/>
            <a:ext cx="5832389" cy="10286999"/>
          </a:xfrm>
          <a:prstGeom prst="rect">
            <a:avLst/>
          </a:prstGeom>
          <a:blipFill rotWithShape="1">
            <a:blip r:embed="rId2">
              <a:alphaModFix amt="60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20"/>
          <p:cNvSpPr txBox="1"/>
          <p:nvPr>
            <p:ph type="title"/>
          </p:nvPr>
        </p:nvSpPr>
        <p:spPr>
          <a:xfrm>
            <a:off x="12824460" y="1028700"/>
            <a:ext cx="4800600" cy="26060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ckwell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>
            <a:off x="1257300" y="1028700"/>
            <a:ext cx="10067544" cy="75300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0525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550"/>
              <a:buChar char="▪"/>
              <a:defRPr sz="3000"/>
            </a:lvl1pPr>
            <a:lvl2pPr indent="-374332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295"/>
              <a:buChar char="▪"/>
              <a:defRPr sz="2700"/>
            </a:lvl2pPr>
            <a:lvl3pPr indent="-358139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3pPr>
            <a:lvl4pPr indent="-358139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4pPr>
            <a:lvl5pPr indent="-358139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5pPr>
            <a:lvl6pPr indent="-358139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6pPr>
            <a:lvl7pPr indent="-358139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7pPr>
            <a:lvl8pPr indent="-35814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40"/>
              <a:buChar char="▪"/>
              <a:defRPr sz="2400"/>
            </a:lvl8pPr>
            <a:lvl9pPr indent="-35814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2040"/>
              <a:buChar char="▪"/>
              <a:defRPr sz="2400"/>
            </a:lvl9pPr>
          </a:lstStyle>
          <a:p/>
        </p:txBody>
      </p:sp>
      <p:sp>
        <p:nvSpPr>
          <p:cNvPr id="71" name="Google Shape;71;p20"/>
          <p:cNvSpPr txBox="1"/>
          <p:nvPr>
            <p:ph idx="2" type="body"/>
          </p:nvPr>
        </p:nvSpPr>
        <p:spPr>
          <a:xfrm>
            <a:off x="12824460" y="3634740"/>
            <a:ext cx="4800600" cy="4937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785"/>
              <a:buNone/>
              <a:defRPr sz="21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None/>
              <a:defRPr sz="18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75"/>
              <a:buNone/>
              <a:defRPr sz="15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1148"/>
              <a:buNone/>
              <a:defRPr sz="1350"/>
            </a:lvl9pPr>
          </a:lstStyle>
          <a:p/>
        </p:txBody>
      </p:sp>
      <p:sp>
        <p:nvSpPr>
          <p:cNvPr id="72" name="Google Shape;72;p20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0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4" name="Google Shape;74;p20"/>
          <p:cNvGrpSpPr/>
          <p:nvPr/>
        </p:nvGrpSpPr>
        <p:grpSpPr>
          <a:xfrm>
            <a:off x="17102588" y="9344522"/>
            <a:ext cx="685800" cy="685800"/>
            <a:chOff x="11361456" y="6195813"/>
            <a:chExt cx="548640" cy="548640"/>
          </a:xfrm>
        </p:grpSpPr>
        <p:sp>
          <p:nvSpPr>
            <p:cNvPr id="75" name="Google Shape;75;p20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20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/>
          <p:nvPr/>
        </p:nvSpPr>
        <p:spPr>
          <a:xfrm>
            <a:off x="12455611" y="1"/>
            <a:ext cx="5832389" cy="10286999"/>
          </a:xfrm>
          <a:prstGeom prst="rect">
            <a:avLst/>
          </a:prstGeom>
          <a:blipFill rotWithShape="1">
            <a:blip r:embed="rId2">
              <a:alphaModFix amt="60000"/>
            </a:blip>
            <a:tile algn="ctr" flip="xy" tx="0" sx="92000" ty="-704850" sy="89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1"/>
          <p:cNvSpPr txBox="1"/>
          <p:nvPr>
            <p:ph type="title"/>
          </p:nvPr>
        </p:nvSpPr>
        <p:spPr>
          <a:xfrm>
            <a:off x="12824460" y="1028700"/>
            <a:ext cx="4800600" cy="26060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ockwell"/>
              <a:buNone/>
              <a:defRPr b="1"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/>
          <p:nvPr>
            <p:ph idx="2" type="pic"/>
          </p:nvPr>
        </p:nvSpPr>
        <p:spPr>
          <a:xfrm>
            <a:off x="0" y="0"/>
            <a:ext cx="12455610" cy="10287000"/>
          </a:xfrm>
          <a:prstGeom prst="rect">
            <a:avLst/>
          </a:prstGeom>
          <a:solidFill>
            <a:srgbClr val="E1DFDF"/>
          </a:solidFill>
          <a:ln>
            <a:noFill/>
          </a:ln>
        </p:spPr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12824460" y="3634740"/>
            <a:ext cx="4800600" cy="4937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785"/>
              <a:buNone/>
              <a:defRPr sz="2100">
                <a:solidFill>
                  <a:srgbClr val="9E361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530"/>
              <a:buNone/>
              <a:defRPr sz="18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75"/>
              <a:buNone/>
              <a:defRPr sz="15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148"/>
              <a:buNone/>
              <a:defRPr sz="135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SzPts val="1148"/>
              <a:buNone/>
              <a:defRPr sz="1350"/>
            </a:lvl9pPr>
          </a:lstStyle>
          <a:p/>
        </p:txBody>
      </p:sp>
      <p:sp>
        <p:nvSpPr>
          <p:cNvPr id="83" name="Google Shape;83;p21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4" name="Google Shape;84;p21"/>
          <p:cNvGrpSpPr/>
          <p:nvPr/>
        </p:nvGrpSpPr>
        <p:grpSpPr>
          <a:xfrm>
            <a:off x="17102588" y="9344522"/>
            <a:ext cx="685800" cy="685800"/>
            <a:chOff x="11361456" y="6195813"/>
            <a:chExt cx="548640" cy="548640"/>
          </a:xfrm>
        </p:grpSpPr>
        <p:sp>
          <p:nvSpPr>
            <p:cNvPr id="85" name="Google Shape;85;p21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3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1604772" y="726948"/>
            <a:ext cx="15087600" cy="24140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100"/>
              <a:buFont typeface="Rockwell"/>
              <a:buNone/>
              <a:defRPr b="0" i="0" sz="8100" u="none" cap="none" strike="noStrike">
                <a:latin typeface="Rockwell"/>
                <a:ea typeface="Rockwell"/>
                <a:cs typeface="Rockwell"/>
                <a:sym typeface="Rockwel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1604772" y="3182112"/>
            <a:ext cx="15087600" cy="60761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0525" lvl="0" marL="457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9E3611"/>
              </a:buClr>
              <a:buSzPts val="2550"/>
              <a:buFont typeface="Noto Sans Symbols"/>
              <a:buChar char="▪"/>
              <a:defRPr b="0" i="0" sz="30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-374332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295"/>
              <a:buFont typeface="Noto Sans Symbols"/>
              <a:buChar char="▪"/>
              <a:defRPr b="0" i="0" sz="27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-358139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04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-358139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04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-358139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04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-358139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04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-358139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04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-358140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9E3611"/>
              </a:buClr>
              <a:buSzPts val="204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-358140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rgbClr val="9E3611"/>
              </a:buClr>
              <a:buSzPts val="204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11946636" y="9409177"/>
            <a:ext cx="4910328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50" u="none" cap="none" strike="noStrik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1632204" y="9409177"/>
            <a:ext cx="9491472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50" u="none" cap="none" strike="noStrik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/>
        </p:txBody>
      </p:sp>
      <p:grpSp>
        <p:nvGrpSpPr>
          <p:cNvPr id="10" name="Google Shape;10;p12"/>
          <p:cNvGrpSpPr/>
          <p:nvPr/>
        </p:nvGrpSpPr>
        <p:grpSpPr>
          <a:xfrm>
            <a:off x="17102588" y="9344522"/>
            <a:ext cx="685800" cy="685800"/>
            <a:chOff x="11361456" y="6195813"/>
            <a:chExt cx="548640" cy="548640"/>
          </a:xfrm>
        </p:grpSpPr>
        <p:sp>
          <p:nvSpPr>
            <p:cNvPr id="11" name="Google Shape;11;p12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rotWithShape="1">
              <a:blip r:embed="rId1">
                <a:alphaModFix/>
              </a:blip>
              <a:tile algn="tl" flip="none" tx="50800" sx="85000" ty="0" sy="85000"/>
            </a:blip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2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" name="Google Shape;13;p12"/>
          <p:cNvSpPr txBox="1"/>
          <p:nvPr>
            <p:ph idx="12" type="sldNum"/>
          </p:nvPr>
        </p:nvSpPr>
        <p:spPr>
          <a:xfrm>
            <a:off x="16966692" y="9409177"/>
            <a:ext cx="960120" cy="547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21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21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21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21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21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21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21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21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2100" u="none" cap="none" strike="noStrik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9.xml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8.png"/><Relationship Id="rId7" Type="http://schemas.openxmlformats.org/officeDocument/2006/relationships/image" Target="../media/image3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10.xml"/><Relationship Id="rId4" Type="http://schemas.openxmlformats.org/officeDocument/2006/relationships/image" Target="../media/image37.png"/><Relationship Id="rId5" Type="http://schemas.openxmlformats.org/officeDocument/2006/relationships/image" Target="../media/image39.png"/><Relationship Id="rId6" Type="http://schemas.openxmlformats.org/officeDocument/2006/relationships/image" Target="../media/image40.png"/><Relationship Id="rId7" Type="http://schemas.openxmlformats.org/officeDocument/2006/relationships/image" Target="../media/image4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Relationship Id="rId4" Type="http://schemas.openxmlformats.org/officeDocument/2006/relationships/image" Target="../media/image19.png"/><Relationship Id="rId5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3.xml"/><Relationship Id="rId4" Type="http://schemas.openxmlformats.org/officeDocument/2006/relationships/image" Target="../media/image9.png"/><Relationship Id="rId9" Type="http://schemas.openxmlformats.org/officeDocument/2006/relationships/image" Target="../media/image15.png"/><Relationship Id="rId5" Type="http://schemas.openxmlformats.org/officeDocument/2006/relationships/image" Target="../media/image7.jpg"/><Relationship Id="rId6" Type="http://schemas.openxmlformats.org/officeDocument/2006/relationships/image" Target="../media/image18.png"/><Relationship Id="rId7" Type="http://schemas.openxmlformats.org/officeDocument/2006/relationships/image" Target="../media/image5.jpg"/><Relationship Id="rId8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24.png"/><Relationship Id="rId5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4.xml"/><Relationship Id="rId4" Type="http://schemas.openxmlformats.org/officeDocument/2006/relationships/image" Target="../media/image14.png"/><Relationship Id="rId9" Type="http://schemas.openxmlformats.org/officeDocument/2006/relationships/image" Target="../media/image20.png"/><Relationship Id="rId5" Type="http://schemas.openxmlformats.org/officeDocument/2006/relationships/image" Target="../media/image22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5.xml"/><Relationship Id="rId4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6.xml"/><Relationship Id="rId4" Type="http://schemas.openxmlformats.org/officeDocument/2006/relationships/image" Target="../media/image31.png"/><Relationship Id="rId5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7.xml"/><Relationship Id="rId4" Type="http://schemas.openxmlformats.org/officeDocument/2006/relationships/image" Target="../media/image2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8.xml"/><Relationship Id="rId4" Type="http://schemas.openxmlformats.org/officeDocument/2006/relationships/image" Target="../media/image33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"/>
          <p:cNvGrpSpPr/>
          <p:nvPr/>
        </p:nvGrpSpPr>
        <p:grpSpPr>
          <a:xfrm>
            <a:off x="8726125" y="1028700"/>
            <a:ext cx="9220682" cy="8229600"/>
            <a:chOff x="19671" y="0"/>
            <a:chExt cx="12294242" cy="10972800"/>
          </a:xfrm>
        </p:grpSpPr>
        <p:sp>
          <p:nvSpPr>
            <p:cNvPr id="105" name="Google Shape;105;p1"/>
            <p:cNvSpPr/>
            <p:nvPr/>
          </p:nvSpPr>
          <p:spPr>
            <a:xfrm>
              <a:off x="19671" y="0"/>
              <a:ext cx="8777619" cy="8816962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FF9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06" name="Google Shape;106;p1"/>
            <p:cNvPicPr preferRelativeResize="0"/>
            <p:nvPr/>
          </p:nvPicPr>
          <p:blipFill rotWithShape="1">
            <a:blip r:embed="rId4">
              <a:alphaModFix amt="51000"/>
            </a:blip>
            <a:srcRect b="0" l="0" r="0" t="0"/>
            <a:stretch/>
          </p:blipFill>
          <p:spPr>
            <a:xfrm>
              <a:off x="4270524" y="8181074"/>
              <a:ext cx="8043389" cy="2791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892211" y="624687"/>
              <a:ext cx="9699122" cy="1002493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8" name="Google Shape;108;p1"/>
          <p:cNvSpPr/>
          <p:nvPr/>
        </p:nvSpPr>
        <p:spPr>
          <a:xfrm rot="-5400000">
            <a:off x="5975614" y="8530000"/>
            <a:ext cx="217634" cy="146330"/>
          </a:xfrm>
          <a:custGeom>
            <a:rect b="b" l="l" r="r" t="t"/>
            <a:pathLst>
              <a:path extrusionOk="0" h="1297940" w="1930400">
                <a:moveTo>
                  <a:pt x="0" y="0"/>
                </a:moveTo>
                <a:lnTo>
                  <a:pt x="965200" y="1297940"/>
                </a:lnTo>
                <a:lnTo>
                  <a:pt x="19304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09" name="Google Shape;109;p1"/>
          <p:cNvSpPr txBox="1"/>
          <p:nvPr/>
        </p:nvSpPr>
        <p:spPr>
          <a:xfrm>
            <a:off x="3450590" y="7744040"/>
            <a:ext cx="30645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E2C4B"/>
                </a:solidFill>
              </a:rPr>
              <a:t>Anh Thi Dang</a:t>
            </a:r>
            <a:endParaRPr sz="250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Tony Huang</a:t>
            </a:r>
            <a:endParaRPr/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Satoru Yamada</a:t>
            </a:r>
            <a:endParaRPr/>
          </a:p>
          <a:p>
            <a:pPr indent="0" lvl="0" marL="0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Jay Cao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"/>
          <p:cNvSpPr txBox="1"/>
          <p:nvPr/>
        </p:nvSpPr>
        <p:spPr>
          <a:xfrm>
            <a:off x="783813" y="2655251"/>
            <a:ext cx="8115300" cy="4293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155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Fintech Project </a:t>
            </a:r>
            <a:endParaRPr/>
          </a:p>
          <a:p>
            <a:pPr indent="0" lvl="0" marL="0" marR="0" rtl="0" algn="ctr">
              <a:lnSpc>
                <a:spcPct val="12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45" u="none" cap="none" strike="noStrike">
                <a:solidFill>
                  <a:srgbClr val="F36825"/>
                </a:solidFill>
                <a:latin typeface="Arial"/>
                <a:ea typeface="Arial"/>
                <a:cs typeface="Arial"/>
                <a:sym typeface="Arial"/>
              </a:rPr>
              <a:t>iTrack</a:t>
            </a:r>
            <a:endParaRPr b="0" i="0" sz="10045" u="none" cap="none" strike="noStrike">
              <a:solidFill>
                <a:srgbClr val="F3682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45" u="none" cap="none" strike="noStrike">
              <a:solidFill>
                <a:srgbClr val="F3682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"/>
          <p:cNvSpPr/>
          <p:nvPr/>
        </p:nvSpPr>
        <p:spPr>
          <a:xfrm rot="-5400000">
            <a:off x="1149271" y="7627925"/>
            <a:ext cx="1509779" cy="199553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F368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"/>
          <p:cNvSpPr txBox="1"/>
          <p:nvPr/>
        </p:nvSpPr>
        <p:spPr>
          <a:xfrm>
            <a:off x="1929560" y="1028700"/>
            <a:ext cx="6169916" cy="564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1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0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Blockchain &amp; Logistics</a:t>
            </a:r>
            <a:endParaRPr/>
          </a:p>
        </p:txBody>
      </p:sp>
      <p:sp>
        <p:nvSpPr>
          <p:cNvPr id="113" name="Google Shape;113;p1"/>
          <p:cNvSpPr txBox="1"/>
          <p:nvPr/>
        </p:nvSpPr>
        <p:spPr>
          <a:xfrm>
            <a:off x="939522" y="8349005"/>
            <a:ext cx="1873228" cy="4478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618" u="none" cap="none" strike="noStrike">
                <a:solidFill>
                  <a:srgbClr val="EFF9FD"/>
                </a:solidFill>
                <a:latin typeface="Arial"/>
                <a:ea typeface="Arial"/>
                <a:cs typeface="Arial"/>
                <a:sym typeface="Arial"/>
              </a:rPr>
              <a:t>GROUP B</a:t>
            </a:r>
            <a:endParaRPr/>
          </a:p>
        </p:txBody>
      </p:sp>
    </p:spTree>
  </p:cSld>
  <p:clrMapOvr>
    <a:masterClrMapping/>
  </p:clrMapOvr>
  <p:transition spd="slow" p14:dur="1500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11"/>
          <p:cNvPicPr preferRelativeResize="0"/>
          <p:nvPr/>
        </p:nvPicPr>
        <p:blipFill rotWithShape="1">
          <a:blip r:embed="rId4">
            <a:alphaModFix amt="21999"/>
          </a:blip>
          <a:srcRect b="0" l="0" r="0" t="0"/>
          <a:stretch/>
        </p:blipFill>
        <p:spPr>
          <a:xfrm>
            <a:off x="13971016" y="7410359"/>
            <a:ext cx="3288284" cy="1141308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11"/>
          <p:cNvSpPr/>
          <p:nvPr/>
        </p:nvSpPr>
        <p:spPr>
          <a:xfrm>
            <a:off x="3063954" y="2122975"/>
            <a:ext cx="12160093" cy="6041050"/>
          </a:xfrm>
          <a:custGeom>
            <a:rect b="b" l="l" r="r" t="t"/>
            <a:pathLst>
              <a:path extrusionOk="0" h="4832840" w="9728074">
                <a:moveTo>
                  <a:pt x="9603614" y="4832840"/>
                </a:moveTo>
                <a:lnTo>
                  <a:pt x="124460" y="4832840"/>
                </a:lnTo>
                <a:cubicBezTo>
                  <a:pt x="55880" y="4832840"/>
                  <a:pt x="0" y="4776960"/>
                  <a:pt x="0" y="470838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9603614" y="0"/>
                </a:lnTo>
                <a:cubicBezTo>
                  <a:pt x="9672194" y="0"/>
                  <a:pt x="9728074" y="55880"/>
                  <a:pt x="9728074" y="124460"/>
                </a:cubicBezTo>
                <a:lnTo>
                  <a:pt x="9728074" y="4708380"/>
                </a:lnTo>
                <a:cubicBezTo>
                  <a:pt x="9728074" y="4776960"/>
                  <a:pt x="9672194" y="4832840"/>
                  <a:pt x="9603614" y="48328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379131" y="5697655"/>
            <a:ext cx="2628231" cy="26357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1" name="Google Shape;271;p11"/>
          <p:cNvGrpSpPr/>
          <p:nvPr/>
        </p:nvGrpSpPr>
        <p:grpSpPr>
          <a:xfrm>
            <a:off x="4908869" y="3556226"/>
            <a:ext cx="8470263" cy="3176664"/>
            <a:chOff x="0" y="0"/>
            <a:chExt cx="11293684" cy="4235552"/>
          </a:xfrm>
        </p:grpSpPr>
        <p:sp>
          <p:nvSpPr>
            <p:cNvPr id="272" name="Google Shape;272;p11"/>
            <p:cNvSpPr txBox="1"/>
            <p:nvPr/>
          </p:nvSpPr>
          <p:spPr>
            <a:xfrm>
              <a:off x="0" y="0"/>
              <a:ext cx="11293684" cy="28222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000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Do you have any </a:t>
              </a:r>
              <a:r>
                <a:rPr lang="en-US" sz="7000">
                  <a:solidFill>
                    <a:srgbClr val="F36825"/>
                  </a:solidFill>
                  <a:latin typeface="Arial"/>
                  <a:ea typeface="Arial"/>
                  <a:cs typeface="Arial"/>
                  <a:sym typeface="Arial"/>
                </a:rPr>
                <a:t>questions</a:t>
              </a:r>
              <a:r>
                <a:rPr lang="en-US" sz="7000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?</a:t>
              </a:r>
              <a:endParaRPr/>
            </a:p>
          </p:txBody>
        </p:sp>
        <p:sp>
          <p:nvSpPr>
            <p:cNvPr id="273" name="Google Shape;273;p11"/>
            <p:cNvSpPr txBox="1"/>
            <p:nvPr/>
          </p:nvSpPr>
          <p:spPr>
            <a:xfrm>
              <a:off x="0" y="3752952"/>
              <a:ext cx="11293684" cy="48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5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</p:grpSp>
      <p:pic>
        <p:nvPicPr>
          <p:cNvPr id="274" name="Google Shape;274;p11"/>
          <p:cNvPicPr preferRelativeResize="0"/>
          <p:nvPr/>
        </p:nvPicPr>
        <p:blipFill rotWithShape="1">
          <a:blip r:embed="rId6">
            <a:alphaModFix amt="21999"/>
          </a:blip>
          <a:srcRect b="0" l="0" r="0" t="0"/>
          <a:stretch/>
        </p:blipFill>
        <p:spPr>
          <a:xfrm>
            <a:off x="2470041" y="2784527"/>
            <a:ext cx="2223383" cy="77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 rot="-1251902">
            <a:off x="2297276" y="1924267"/>
            <a:ext cx="2945311" cy="1144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 dir="l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B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10"/>
          <p:cNvGrpSpPr/>
          <p:nvPr/>
        </p:nvGrpSpPr>
        <p:grpSpPr>
          <a:xfrm>
            <a:off x="3512026" y="4082018"/>
            <a:ext cx="11263949" cy="2187257"/>
            <a:chOff x="0" y="85725"/>
            <a:chExt cx="15018598" cy="2916343"/>
          </a:xfrm>
        </p:grpSpPr>
        <p:sp>
          <p:nvSpPr>
            <p:cNvPr id="281" name="Google Shape;281;p10"/>
            <p:cNvSpPr txBox="1"/>
            <p:nvPr/>
          </p:nvSpPr>
          <p:spPr>
            <a:xfrm>
              <a:off x="0" y="85725"/>
              <a:ext cx="15018598" cy="193780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999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0">
                  <a:solidFill>
                    <a:srgbClr val="F36825"/>
                  </a:solidFill>
                  <a:latin typeface="Arial"/>
                  <a:ea typeface="Arial"/>
                  <a:cs typeface="Arial"/>
                  <a:sym typeface="Arial"/>
                </a:rPr>
                <a:t>Thank</a:t>
              </a:r>
              <a:r>
                <a:rPr b="1" lang="en-US" sz="10000">
                  <a:solidFill>
                    <a:srgbClr val="E87852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b="1" lang="en-US" sz="10000">
                  <a:solidFill>
                    <a:srgbClr val="F36825"/>
                  </a:solidFill>
                  <a:latin typeface="Arial"/>
                  <a:ea typeface="Arial"/>
                  <a:cs typeface="Arial"/>
                  <a:sym typeface="Arial"/>
                </a:rPr>
                <a:t>you!</a:t>
              </a:r>
              <a:endParaRPr b="1" sz="10000">
                <a:solidFill>
                  <a:srgbClr val="E8785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0"/>
            <p:cNvSpPr txBox="1"/>
            <p:nvPr/>
          </p:nvSpPr>
          <p:spPr>
            <a:xfrm>
              <a:off x="0" y="2316268"/>
              <a:ext cx="15018598" cy="6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23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</p:grpSp>
      <p:pic>
        <p:nvPicPr>
          <p:cNvPr id="283" name="Google Shape;28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6793437">
            <a:off x="-155442" y="-3265091"/>
            <a:ext cx="3950760" cy="6530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6793437">
            <a:off x="14982725" y="7021909"/>
            <a:ext cx="3950760" cy="6530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884094" y="558696"/>
            <a:ext cx="2750412" cy="2544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-1547699" y="7400378"/>
            <a:ext cx="5059724" cy="4673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 p14:dur="1500">
    <p:split orient="vert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"/>
          <p:cNvGrpSpPr/>
          <p:nvPr/>
        </p:nvGrpSpPr>
        <p:grpSpPr>
          <a:xfrm>
            <a:off x="9725624" y="2316956"/>
            <a:ext cx="8072099" cy="4171420"/>
            <a:chOff x="-48591" y="-9525"/>
            <a:chExt cx="10762799" cy="5561893"/>
          </a:xfrm>
        </p:grpSpPr>
        <p:sp>
          <p:nvSpPr>
            <p:cNvPr id="119" name="Google Shape;119;p2"/>
            <p:cNvSpPr txBox="1"/>
            <p:nvPr/>
          </p:nvSpPr>
          <p:spPr>
            <a:xfrm>
              <a:off x="0" y="-9525"/>
              <a:ext cx="10714208" cy="11883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9462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70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ABOUT</a:t>
              </a:r>
              <a:r>
                <a:rPr b="0" i="0" lang="en-US" sz="552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b="0" i="0" lang="en-US" sz="7000" u="none" cap="none" strike="noStrike">
                  <a:solidFill>
                    <a:srgbClr val="F36825"/>
                  </a:solidFill>
                  <a:latin typeface="Arial"/>
                  <a:ea typeface="Arial"/>
                  <a:cs typeface="Arial"/>
                  <a:sym typeface="Arial"/>
                </a:rPr>
                <a:t>US</a:t>
              </a:r>
              <a:endParaRPr/>
            </a:p>
          </p:txBody>
        </p:sp>
        <p:sp>
          <p:nvSpPr>
            <p:cNvPr id="120" name="Google Shape;120;p2"/>
            <p:cNvSpPr txBox="1"/>
            <p:nvPr/>
          </p:nvSpPr>
          <p:spPr>
            <a:xfrm>
              <a:off x="-48591" y="1524000"/>
              <a:ext cx="9095163" cy="40283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437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We're a shipping company, providing global tracking services to our customers.</a:t>
              </a:r>
              <a:endParaRPr/>
            </a:p>
            <a:p>
              <a:pPr indent="0" lvl="0" marL="0" marR="0" rtl="0" algn="l">
                <a:lnSpc>
                  <a:spcPct val="1399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37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just">
                <a:lnSpc>
                  <a:spcPct val="1399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37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just">
                <a:lnSpc>
                  <a:spcPct val="13996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37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iTrack app is a tracking service that utilizes blockchain to help courier and customers to track shipping items. </a:t>
              </a:r>
              <a:endParaRPr/>
            </a:p>
          </p:txBody>
        </p:sp>
      </p:grpSp>
      <p:grpSp>
        <p:nvGrpSpPr>
          <p:cNvPr id="121" name="Google Shape;121;p2"/>
          <p:cNvGrpSpPr/>
          <p:nvPr/>
        </p:nvGrpSpPr>
        <p:grpSpPr>
          <a:xfrm>
            <a:off x="1028700" y="1747484"/>
            <a:ext cx="7533677" cy="7148517"/>
            <a:chOff x="0" y="0"/>
            <a:chExt cx="10044903" cy="9531355"/>
          </a:xfrm>
        </p:grpSpPr>
        <p:sp>
          <p:nvSpPr>
            <p:cNvPr id="122" name="Google Shape;122;p2"/>
            <p:cNvSpPr/>
            <p:nvPr/>
          </p:nvSpPr>
          <p:spPr>
            <a:xfrm>
              <a:off x="783102" y="0"/>
              <a:ext cx="9261801" cy="9303314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6EB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3" name="Google Shape;123;p2"/>
            <p:cNvPicPr preferRelativeResize="0"/>
            <p:nvPr/>
          </p:nvPicPr>
          <p:blipFill rotWithShape="1">
            <a:blip r:embed="rId4">
              <a:alphaModFix amt="51000"/>
            </a:blip>
            <a:srcRect b="0" l="0" r="0" t="0"/>
            <a:stretch/>
          </p:blipFill>
          <p:spPr>
            <a:xfrm>
              <a:off x="0" y="6584578"/>
              <a:ext cx="8490115" cy="294677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2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0" y="1360379"/>
              <a:ext cx="8577310" cy="780535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 p14:dur="1500"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3"/>
          <p:cNvGrpSpPr/>
          <p:nvPr/>
        </p:nvGrpSpPr>
        <p:grpSpPr>
          <a:xfrm>
            <a:off x="826222" y="345502"/>
            <a:ext cx="12084767" cy="1733112"/>
            <a:chOff x="0" y="0"/>
            <a:chExt cx="16113022" cy="2310817"/>
          </a:xfrm>
        </p:grpSpPr>
        <p:sp>
          <p:nvSpPr>
            <p:cNvPr id="130" name="Google Shape;130;p3"/>
            <p:cNvSpPr txBox="1"/>
            <p:nvPr/>
          </p:nvSpPr>
          <p:spPr>
            <a:xfrm>
              <a:off x="0" y="0"/>
              <a:ext cx="16113022" cy="14362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70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How </a:t>
              </a:r>
              <a:r>
                <a:rPr b="0" i="0" lang="en-US" sz="7000" u="none" cap="none" strike="noStrike">
                  <a:solidFill>
                    <a:srgbClr val="F36825"/>
                  </a:solidFill>
                  <a:latin typeface="Arial"/>
                  <a:ea typeface="Arial"/>
                  <a:cs typeface="Arial"/>
                  <a:sym typeface="Arial"/>
                </a:rPr>
                <a:t>iTrack</a:t>
              </a:r>
              <a:r>
                <a:rPr b="0" i="0" lang="en-US" sz="70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 works</a:t>
              </a:r>
              <a:endParaRPr/>
            </a:p>
          </p:txBody>
        </p:sp>
        <p:sp>
          <p:nvSpPr>
            <p:cNvPr id="131" name="Google Shape;131;p3"/>
            <p:cNvSpPr txBox="1"/>
            <p:nvPr/>
          </p:nvSpPr>
          <p:spPr>
            <a:xfrm>
              <a:off x="0" y="1761542"/>
              <a:ext cx="16113022" cy="5492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8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Sellers, Couriers and Customers will be iTrack users</a:t>
              </a:r>
              <a:endParaRPr/>
            </a:p>
          </p:txBody>
        </p:sp>
      </p:grpSp>
      <p:grpSp>
        <p:nvGrpSpPr>
          <p:cNvPr id="132" name="Google Shape;132;p3"/>
          <p:cNvGrpSpPr/>
          <p:nvPr/>
        </p:nvGrpSpPr>
        <p:grpSpPr>
          <a:xfrm>
            <a:off x="1046139" y="3457329"/>
            <a:ext cx="5033385" cy="5794050"/>
            <a:chOff x="1028700" y="3464250"/>
            <a:chExt cx="5033385" cy="5794050"/>
          </a:xfrm>
        </p:grpSpPr>
        <p:sp>
          <p:nvSpPr>
            <p:cNvPr id="133" name="Google Shape;133;p3"/>
            <p:cNvSpPr/>
            <p:nvPr/>
          </p:nvSpPr>
          <p:spPr>
            <a:xfrm>
              <a:off x="1028700" y="4379723"/>
              <a:ext cx="5033385" cy="4878577"/>
            </a:xfrm>
            <a:custGeom>
              <a:rect b="b" l="l" r="r" t="t"/>
              <a:pathLst>
                <a:path extrusionOk="0" h="3902862" w="4026708">
                  <a:moveTo>
                    <a:pt x="3902248" y="3902862"/>
                  </a:moveTo>
                  <a:lnTo>
                    <a:pt x="124460" y="3902862"/>
                  </a:lnTo>
                  <a:cubicBezTo>
                    <a:pt x="55880" y="3902862"/>
                    <a:pt x="0" y="3846982"/>
                    <a:pt x="0" y="37784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3778402"/>
                  </a:lnTo>
                  <a:cubicBezTo>
                    <a:pt x="4026708" y="3846982"/>
                    <a:pt x="3970828" y="3902862"/>
                    <a:pt x="3902248" y="39028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" name="Google Shape;134;p3"/>
            <p:cNvGrpSpPr/>
            <p:nvPr/>
          </p:nvGrpSpPr>
          <p:grpSpPr>
            <a:xfrm>
              <a:off x="1428036" y="3464250"/>
              <a:ext cx="1453728" cy="1679249"/>
              <a:chOff x="0" y="0"/>
              <a:chExt cx="1938305" cy="2239000"/>
            </a:xfrm>
          </p:grpSpPr>
          <p:pic>
            <p:nvPicPr>
              <p:cNvPr id="135" name="Google Shape;135;p3"/>
              <p:cNvPicPr preferRelativeResize="0"/>
              <p:nvPr/>
            </p:nvPicPr>
            <p:blipFill rotWithShape="1">
              <a:blip r:embed="rId4">
                <a:alphaModFix amt="51000"/>
              </a:blip>
              <a:srcRect b="0" l="0" r="0" t="0"/>
              <a:stretch/>
            </p:blipFill>
            <p:spPr>
              <a:xfrm>
                <a:off x="0" y="1641014"/>
                <a:ext cx="1722890" cy="59798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6" name="Google Shape;136;p3"/>
              <p:cNvPicPr preferRelativeResize="0"/>
              <p:nvPr/>
            </p:nvPicPr>
            <p:blipFill rotWithShape="1">
              <a:blip r:embed="rId5">
                <a:alphaModFix/>
              </a:blip>
              <a:srcRect b="0" l="8031" r="8032" t="0"/>
              <a:stretch/>
            </p:blipFill>
            <p:spPr>
              <a:xfrm>
                <a:off x="548424" y="0"/>
                <a:ext cx="1389881" cy="21114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37" name="Google Shape;137;p3"/>
            <p:cNvGrpSpPr/>
            <p:nvPr/>
          </p:nvGrpSpPr>
          <p:grpSpPr>
            <a:xfrm>
              <a:off x="1389936" y="5825834"/>
              <a:ext cx="4310914" cy="2696400"/>
              <a:chOff x="0" y="-47625"/>
              <a:chExt cx="5747885" cy="3595199"/>
            </a:xfrm>
          </p:grpSpPr>
          <p:sp>
            <p:nvSpPr>
              <p:cNvPr id="138" name="Google Shape;138;p3"/>
              <p:cNvSpPr txBox="1"/>
              <p:nvPr/>
            </p:nvSpPr>
            <p:spPr>
              <a:xfrm>
                <a:off x="0" y="-47625"/>
                <a:ext cx="5747885" cy="4938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1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2199" u="none" cap="none" strike="noStrike">
                    <a:solidFill>
                      <a:srgbClr val="0E2C4B"/>
                    </a:solidFill>
                    <a:latin typeface="Arial"/>
                    <a:ea typeface="Arial"/>
                    <a:cs typeface="Arial"/>
                    <a:sym typeface="Arial"/>
                  </a:rPr>
                  <a:t>SELLERS/ADMIN</a:t>
                </a:r>
                <a:endParaRPr/>
              </a:p>
            </p:txBody>
          </p:sp>
          <p:sp>
            <p:nvSpPr>
              <p:cNvPr id="139" name="Google Shape;139;p3"/>
              <p:cNvSpPr txBox="1"/>
              <p:nvPr/>
            </p:nvSpPr>
            <p:spPr>
              <a:xfrm>
                <a:off x="0" y="944212"/>
                <a:ext cx="5747885" cy="260336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just">
                  <a:lnSpc>
                    <a:spcPct val="139954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2200" u="none" cap="none" strike="noStrike">
                    <a:solidFill>
                      <a:srgbClr val="0E2C4B"/>
                    </a:solidFill>
                    <a:latin typeface="Arial"/>
                    <a:ea typeface="Arial"/>
                    <a:cs typeface="Arial"/>
                    <a:sym typeface="Arial"/>
                  </a:rPr>
                  <a:t>Admin controls the contract, and will be able to whitelist courier and user address, while also being able to log and track shipping information</a:t>
                </a:r>
                <a:endParaRPr/>
              </a:p>
            </p:txBody>
          </p:sp>
        </p:grpSp>
      </p:grpSp>
      <p:grpSp>
        <p:nvGrpSpPr>
          <p:cNvPr id="140" name="Google Shape;140;p3"/>
          <p:cNvGrpSpPr/>
          <p:nvPr/>
        </p:nvGrpSpPr>
        <p:grpSpPr>
          <a:xfrm>
            <a:off x="6627308" y="3457329"/>
            <a:ext cx="5033385" cy="5800548"/>
            <a:chOff x="6627308" y="3457329"/>
            <a:chExt cx="5033385" cy="5800548"/>
          </a:xfrm>
        </p:grpSpPr>
        <p:sp>
          <p:nvSpPr>
            <p:cNvPr id="141" name="Google Shape;141;p3"/>
            <p:cNvSpPr/>
            <p:nvPr/>
          </p:nvSpPr>
          <p:spPr>
            <a:xfrm>
              <a:off x="6627308" y="4379723"/>
              <a:ext cx="5033385" cy="4878154"/>
            </a:xfrm>
            <a:custGeom>
              <a:rect b="b" l="l" r="r" t="t"/>
              <a:pathLst>
                <a:path extrusionOk="0" h="3902523" w="4026708">
                  <a:moveTo>
                    <a:pt x="3902248" y="3902523"/>
                  </a:moveTo>
                  <a:lnTo>
                    <a:pt x="124460" y="3902523"/>
                  </a:lnTo>
                  <a:cubicBezTo>
                    <a:pt x="55880" y="3902523"/>
                    <a:pt x="0" y="3846643"/>
                    <a:pt x="0" y="37780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3778064"/>
                  </a:lnTo>
                  <a:cubicBezTo>
                    <a:pt x="4026708" y="3846643"/>
                    <a:pt x="3970828" y="3902523"/>
                    <a:pt x="3902248" y="39025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" name="Google Shape;142;p3"/>
            <p:cNvGrpSpPr/>
            <p:nvPr/>
          </p:nvGrpSpPr>
          <p:grpSpPr>
            <a:xfrm>
              <a:off x="6979367" y="3457329"/>
              <a:ext cx="1917568" cy="1686171"/>
              <a:chOff x="0" y="0"/>
              <a:chExt cx="2556757" cy="2248228"/>
            </a:xfrm>
          </p:grpSpPr>
          <p:pic>
            <p:nvPicPr>
              <p:cNvPr id="143" name="Google Shape;143;p3"/>
              <p:cNvPicPr preferRelativeResize="0"/>
              <p:nvPr/>
            </p:nvPicPr>
            <p:blipFill rotWithShape="1">
              <a:blip r:embed="rId6">
                <a:alphaModFix amt="51000"/>
              </a:blip>
              <a:srcRect b="0" l="0" r="0" t="0"/>
              <a:stretch/>
            </p:blipFill>
            <p:spPr>
              <a:xfrm>
                <a:off x="0" y="1650242"/>
                <a:ext cx="1722890" cy="59798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4" name="Google Shape;144;p3"/>
              <p:cNvPicPr preferRelativeResize="0"/>
              <p:nvPr/>
            </p:nvPicPr>
            <p:blipFill rotWithShape="1">
              <a:blip r:embed="rId7">
                <a:alphaModFix/>
              </a:blip>
              <a:srcRect b="0" l="187" r="186" t="0"/>
              <a:stretch/>
            </p:blipFill>
            <p:spPr>
              <a:xfrm>
                <a:off x="444035" y="0"/>
                <a:ext cx="2112722" cy="21206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45" name="Google Shape;145;p3"/>
            <p:cNvGrpSpPr/>
            <p:nvPr/>
          </p:nvGrpSpPr>
          <p:grpSpPr>
            <a:xfrm>
              <a:off x="6988543" y="5825834"/>
              <a:ext cx="4310914" cy="1907659"/>
              <a:chOff x="0" y="-47625"/>
              <a:chExt cx="5747885" cy="2543545"/>
            </a:xfrm>
          </p:grpSpPr>
          <p:sp>
            <p:nvSpPr>
              <p:cNvPr id="146" name="Google Shape;146;p3"/>
              <p:cNvSpPr txBox="1"/>
              <p:nvPr/>
            </p:nvSpPr>
            <p:spPr>
              <a:xfrm>
                <a:off x="0" y="-47625"/>
                <a:ext cx="5747885" cy="4938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1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2199" u="none" cap="none" strike="noStrike">
                    <a:solidFill>
                      <a:srgbClr val="0E2C4B"/>
                    </a:solidFill>
                    <a:latin typeface="Arial"/>
                    <a:ea typeface="Arial"/>
                    <a:cs typeface="Arial"/>
                    <a:sym typeface="Arial"/>
                  </a:rPr>
                  <a:t>COURIERS</a:t>
                </a:r>
                <a:endParaRPr/>
              </a:p>
            </p:txBody>
          </p:sp>
          <p:sp>
            <p:nvSpPr>
              <p:cNvPr id="147" name="Google Shape;147;p3"/>
              <p:cNvSpPr txBox="1"/>
              <p:nvPr/>
            </p:nvSpPr>
            <p:spPr>
              <a:xfrm>
                <a:off x="0" y="944214"/>
                <a:ext cx="5747885" cy="155170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just">
                  <a:lnSpc>
                    <a:spcPct val="139954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2200" u="none" cap="none" strike="noStrike">
                    <a:solidFill>
                      <a:srgbClr val="0E2C4B"/>
                    </a:solidFill>
                    <a:latin typeface="Arial"/>
                    <a:ea typeface="Arial"/>
                    <a:cs typeface="Arial"/>
                    <a:sym typeface="Arial"/>
                  </a:rPr>
                  <a:t>The courier has ability to log shipping information using IPFS onto the blockchain.</a:t>
                </a:r>
                <a:endParaRPr/>
              </a:p>
            </p:txBody>
          </p:sp>
        </p:grpSp>
      </p:grpSp>
      <p:grpSp>
        <p:nvGrpSpPr>
          <p:cNvPr id="148" name="Google Shape;148;p3"/>
          <p:cNvGrpSpPr/>
          <p:nvPr/>
        </p:nvGrpSpPr>
        <p:grpSpPr>
          <a:xfrm>
            <a:off x="12225915" y="3711618"/>
            <a:ext cx="5033385" cy="5577344"/>
            <a:chOff x="12225915" y="3711618"/>
            <a:chExt cx="5033385" cy="5577344"/>
          </a:xfrm>
        </p:grpSpPr>
        <p:sp>
          <p:nvSpPr>
            <p:cNvPr id="149" name="Google Shape;149;p3"/>
            <p:cNvSpPr/>
            <p:nvPr/>
          </p:nvSpPr>
          <p:spPr>
            <a:xfrm>
              <a:off x="12225915" y="4410808"/>
              <a:ext cx="5033385" cy="4878154"/>
            </a:xfrm>
            <a:custGeom>
              <a:rect b="b" l="l" r="r" t="t"/>
              <a:pathLst>
                <a:path extrusionOk="0" h="3902523" w="4026708">
                  <a:moveTo>
                    <a:pt x="3902248" y="3902523"/>
                  </a:moveTo>
                  <a:lnTo>
                    <a:pt x="124460" y="3902523"/>
                  </a:lnTo>
                  <a:cubicBezTo>
                    <a:pt x="55880" y="3902523"/>
                    <a:pt x="0" y="3846643"/>
                    <a:pt x="0" y="377806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902248" y="0"/>
                  </a:lnTo>
                  <a:cubicBezTo>
                    <a:pt x="3970828" y="0"/>
                    <a:pt x="4026708" y="55880"/>
                    <a:pt x="4026708" y="124460"/>
                  </a:cubicBezTo>
                  <a:lnTo>
                    <a:pt x="4026708" y="3778064"/>
                  </a:lnTo>
                  <a:cubicBezTo>
                    <a:pt x="4026708" y="3846643"/>
                    <a:pt x="3970828" y="3902523"/>
                    <a:pt x="3902248" y="39025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" name="Google Shape;150;p3"/>
            <p:cNvGrpSpPr/>
            <p:nvPr/>
          </p:nvGrpSpPr>
          <p:grpSpPr>
            <a:xfrm>
              <a:off x="12625251" y="3711618"/>
              <a:ext cx="1941529" cy="1431881"/>
              <a:chOff x="0" y="0"/>
              <a:chExt cx="2588706" cy="1909175"/>
            </a:xfrm>
          </p:grpSpPr>
          <p:pic>
            <p:nvPicPr>
              <p:cNvPr id="151" name="Google Shape;151;p3"/>
              <p:cNvPicPr preferRelativeResize="0"/>
              <p:nvPr/>
            </p:nvPicPr>
            <p:blipFill rotWithShape="1">
              <a:blip r:embed="rId8">
                <a:alphaModFix amt="51000"/>
              </a:blip>
              <a:srcRect b="0" l="0" r="0" t="0"/>
              <a:stretch/>
            </p:blipFill>
            <p:spPr>
              <a:xfrm>
                <a:off x="0" y="1311189"/>
                <a:ext cx="1722890" cy="597986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2" name="Google Shape;152;p3"/>
              <p:cNvPicPr preferRelativeResize="0"/>
              <p:nvPr/>
            </p:nvPicPr>
            <p:blipFill rotWithShape="1">
              <a:blip r:embed="rId9">
                <a:alphaModFix/>
              </a:blip>
              <a:srcRect b="9649" l="0" r="0" t="9650"/>
              <a:stretch/>
            </p:blipFill>
            <p:spPr>
              <a:xfrm>
                <a:off x="380984" y="0"/>
                <a:ext cx="2207722" cy="178161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3" name="Google Shape;153;p3"/>
            <p:cNvGrpSpPr/>
            <p:nvPr/>
          </p:nvGrpSpPr>
          <p:grpSpPr>
            <a:xfrm>
              <a:off x="12587151" y="5825834"/>
              <a:ext cx="4310914" cy="1504767"/>
              <a:chOff x="0" y="-47625"/>
              <a:chExt cx="5747885" cy="2006356"/>
            </a:xfrm>
          </p:grpSpPr>
          <p:sp>
            <p:nvSpPr>
              <p:cNvPr id="154" name="Google Shape;154;p3"/>
              <p:cNvSpPr txBox="1"/>
              <p:nvPr/>
            </p:nvSpPr>
            <p:spPr>
              <a:xfrm>
                <a:off x="0" y="-47625"/>
                <a:ext cx="5747885" cy="4938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4001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2199" u="none" cap="none" strike="noStrike">
                    <a:solidFill>
                      <a:srgbClr val="0E2C4B"/>
                    </a:solidFill>
                    <a:latin typeface="Arial"/>
                    <a:ea typeface="Arial"/>
                    <a:cs typeface="Arial"/>
                    <a:sym typeface="Arial"/>
                  </a:rPr>
                  <a:t>CUSTOMERS</a:t>
                </a:r>
                <a:endParaRPr/>
              </a:p>
            </p:txBody>
          </p:sp>
          <p:sp>
            <p:nvSpPr>
              <p:cNvPr id="155" name="Google Shape;155;p3"/>
              <p:cNvSpPr txBox="1"/>
              <p:nvPr/>
            </p:nvSpPr>
            <p:spPr>
              <a:xfrm>
                <a:off x="0" y="944213"/>
                <a:ext cx="5747885" cy="10145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l">
                  <a:lnSpc>
                    <a:spcPct val="139954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-US" sz="2200" u="none" cap="none" strike="noStrike">
                    <a:solidFill>
                      <a:srgbClr val="0E2C4B"/>
                    </a:solidFill>
                    <a:latin typeface="Arial"/>
                    <a:ea typeface="Arial"/>
                    <a:cs typeface="Arial"/>
                    <a:sym typeface="Arial"/>
                  </a:rPr>
                  <a:t>The user will be able track the item only.</a:t>
                </a:r>
                <a:endParaRPr/>
              </a:p>
            </p:txBody>
          </p:sp>
        </p:grpSp>
      </p:grpSp>
    </p:spTree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agram&#10;&#10;Description automatically generated" id="160" name="Google Shape;16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07557" y="0"/>
            <a:ext cx="7835500" cy="99183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5"/>
          <p:cNvGrpSpPr/>
          <p:nvPr/>
        </p:nvGrpSpPr>
        <p:grpSpPr>
          <a:xfrm>
            <a:off x="152400" y="1768178"/>
            <a:ext cx="7318978" cy="6750643"/>
            <a:chOff x="0" y="0"/>
            <a:chExt cx="9758637" cy="9000858"/>
          </a:xfrm>
        </p:grpSpPr>
        <p:sp>
          <p:nvSpPr>
            <p:cNvPr id="162" name="Google Shape;162;p5"/>
            <p:cNvSpPr/>
            <p:nvPr/>
          </p:nvSpPr>
          <p:spPr>
            <a:xfrm>
              <a:off x="1219378" y="173984"/>
              <a:ext cx="8243390" cy="8280339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6EB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3" name="Google Shape;163;p5"/>
            <p:cNvPicPr preferRelativeResize="0"/>
            <p:nvPr/>
          </p:nvPicPr>
          <p:blipFill rotWithShape="1">
            <a:blip r:embed="rId4">
              <a:alphaModFix amt="51000"/>
            </a:blip>
            <a:srcRect b="0" l="0" r="0" t="0"/>
            <a:stretch/>
          </p:blipFill>
          <p:spPr>
            <a:xfrm>
              <a:off x="0" y="6209132"/>
              <a:ext cx="8043389" cy="2791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4" name="Google Shape;164;p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45657" y="0"/>
              <a:ext cx="9012980" cy="888905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"/>
          <p:cNvSpPr txBox="1"/>
          <p:nvPr/>
        </p:nvSpPr>
        <p:spPr>
          <a:xfrm>
            <a:off x="1028700" y="1028700"/>
            <a:ext cx="10562433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Technologies</a:t>
            </a:r>
            <a:r>
              <a:rPr b="0" i="0" lang="en-US" sz="50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50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Employed</a:t>
            </a:r>
            <a:endParaRPr/>
          </a:p>
        </p:txBody>
      </p:sp>
      <p:cxnSp>
        <p:nvCxnSpPr>
          <p:cNvPr id="170" name="Google Shape;170;p4"/>
          <p:cNvCxnSpPr/>
          <p:nvPr/>
        </p:nvCxnSpPr>
        <p:spPr>
          <a:xfrm>
            <a:off x="3340162" y="3119982"/>
            <a:ext cx="13171048" cy="0"/>
          </a:xfrm>
          <a:prstGeom prst="straightConnector1">
            <a:avLst/>
          </a:prstGeom>
          <a:noFill/>
          <a:ln cap="rnd" cmpd="sng" w="76200">
            <a:solidFill>
              <a:srgbClr val="F2F3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4"/>
          <p:cNvCxnSpPr/>
          <p:nvPr/>
        </p:nvCxnSpPr>
        <p:spPr>
          <a:xfrm>
            <a:off x="3340162" y="4507413"/>
            <a:ext cx="13171048" cy="0"/>
          </a:xfrm>
          <a:prstGeom prst="straightConnector1">
            <a:avLst/>
          </a:prstGeom>
          <a:noFill/>
          <a:ln cap="rnd" cmpd="sng" w="76200">
            <a:solidFill>
              <a:srgbClr val="F2F3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4"/>
          <p:cNvCxnSpPr/>
          <p:nvPr/>
        </p:nvCxnSpPr>
        <p:spPr>
          <a:xfrm>
            <a:off x="3340162" y="5894845"/>
            <a:ext cx="13171048" cy="0"/>
          </a:xfrm>
          <a:prstGeom prst="straightConnector1">
            <a:avLst/>
          </a:prstGeom>
          <a:noFill/>
          <a:ln cap="rnd" cmpd="sng" w="76200">
            <a:solidFill>
              <a:srgbClr val="F2F3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4"/>
          <p:cNvCxnSpPr/>
          <p:nvPr/>
        </p:nvCxnSpPr>
        <p:spPr>
          <a:xfrm>
            <a:off x="3340162" y="7282276"/>
            <a:ext cx="13171048" cy="0"/>
          </a:xfrm>
          <a:prstGeom prst="straightConnector1">
            <a:avLst/>
          </a:prstGeom>
          <a:noFill/>
          <a:ln cap="rnd" cmpd="sng" w="76200">
            <a:solidFill>
              <a:srgbClr val="F2F3F4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4" name="Google Shape;174;p4"/>
          <p:cNvPicPr preferRelativeResize="0"/>
          <p:nvPr/>
        </p:nvPicPr>
        <p:blipFill rotWithShape="1">
          <a:blip r:embed="rId4">
            <a:alphaModFix/>
          </a:blip>
          <a:srcRect b="0" l="11612" r="11611" t="0"/>
          <a:stretch/>
        </p:blipFill>
        <p:spPr>
          <a:xfrm>
            <a:off x="3443831" y="6157596"/>
            <a:ext cx="773785" cy="938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4"/>
          <p:cNvPicPr preferRelativeResize="0"/>
          <p:nvPr/>
        </p:nvPicPr>
        <p:blipFill rotWithShape="1">
          <a:blip r:embed="rId5">
            <a:alphaModFix/>
          </a:blip>
          <a:srcRect b="14556" l="0" r="0" t="14556"/>
          <a:stretch/>
        </p:blipFill>
        <p:spPr>
          <a:xfrm>
            <a:off x="3340162" y="4798423"/>
            <a:ext cx="1055248" cy="778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4"/>
          <p:cNvPicPr preferRelativeResize="0"/>
          <p:nvPr/>
        </p:nvPicPr>
        <p:blipFill rotWithShape="1">
          <a:blip r:embed="rId6">
            <a:alphaModFix/>
          </a:blip>
          <a:srcRect b="0" l="3698" r="3697" t="0"/>
          <a:stretch/>
        </p:blipFill>
        <p:spPr>
          <a:xfrm>
            <a:off x="3386734" y="7592929"/>
            <a:ext cx="887978" cy="84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4"/>
          <p:cNvPicPr preferRelativeResize="0"/>
          <p:nvPr/>
        </p:nvPicPr>
        <p:blipFill rotWithShape="1">
          <a:blip r:embed="rId7">
            <a:alphaModFix/>
          </a:blip>
          <a:srcRect b="0" l="142" r="142" t="0"/>
          <a:stretch/>
        </p:blipFill>
        <p:spPr>
          <a:xfrm>
            <a:off x="3394171" y="3444287"/>
            <a:ext cx="873103" cy="815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4"/>
          <p:cNvPicPr preferRelativeResize="0"/>
          <p:nvPr/>
        </p:nvPicPr>
        <p:blipFill rotWithShape="1">
          <a:blip r:embed="rId8">
            <a:alphaModFix/>
          </a:blip>
          <a:srcRect b="0" l="12000" r="11998" t="0"/>
          <a:stretch/>
        </p:blipFill>
        <p:spPr>
          <a:xfrm>
            <a:off x="3505200" y="2095500"/>
            <a:ext cx="651044" cy="79735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"/>
          <p:cNvSpPr txBox="1"/>
          <p:nvPr/>
        </p:nvSpPr>
        <p:spPr>
          <a:xfrm>
            <a:off x="5775546" y="3206003"/>
            <a:ext cx="10735664" cy="1272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IPFS</a:t>
            </a:r>
            <a:r>
              <a:rPr b="0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 - a peer-to-peer hypermedia protocol designed to preserve and grow humanity's knowledge by making the web upgradeable, resilient, and more open</a:t>
            </a:r>
            <a:endParaRPr/>
          </a:p>
        </p:txBody>
      </p:sp>
      <p:sp>
        <p:nvSpPr>
          <p:cNvPr id="180" name="Google Shape;180;p4"/>
          <p:cNvSpPr txBox="1"/>
          <p:nvPr/>
        </p:nvSpPr>
        <p:spPr>
          <a:xfrm>
            <a:off x="5775546" y="2345107"/>
            <a:ext cx="1073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Ethereum</a:t>
            </a:r>
            <a:r>
              <a:rPr b="0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 - the most popular decentralised </a:t>
            </a:r>
            <a:r>
              <a:rPr lang="en-US" sz="2400">
                <a:solidFill>
                  <a:srgbClr val="0E2C4B"/>
                </a:solidFill>
              </a:rPr>
              <a:t>p</a:t>
            </a:r>
            <a:r>
              <a:rPr b="0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latform for smart contract</a:t>
            </a:r>
            <a:endParaRPr/>
          </a:p>
        </p:txBody>
      </p:sp>
      <p:sp>
        <p:nvSpPr>
          <p:cNvPr id="181" name="Google Shape;181;p4"/>
          <p:cNvSpPr txBox="1"/>
          <p:nvPr/>
        </p:nvSpPr>
        <p:spPr>
          <a:xfrm>
            <a:off x="5775546" y="4802984"/>
            <a:ext cx="10735664" cy="836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Web3js </a:t>
            </a:r>
            <a:r>
              <a:rPr b="0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– is a collection of libraries that allow us to interact with a local or remote ethereum node using HTTP, IPC or WebSocket.</a:t>
            </a:r>
            <a:endParaRPr/>
          </a:p>
        </p:txBody>
      </p:sp>
      <p:sp>
        <p:nvSpPr>
          <p:cNvPr id="182" name="Google Shape;182;p4"/>
          <p:cNvSpPr txBox="1"/>
          <p:nvPr/>
        </p:nvSpPr>
        <p:spPr>
          <a:xfrm>
            <a:off x="5775546" y="6190415"/>
            <a:ext cx="10735664" cy="8365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HTML</a:t>
            </a:r>
            <a:r>
              <a:rPr b="0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 - standard markup language for documents designed to be displayed in a web browser</a:t>
            </a:r>
            <a:endParaRPr/>
          </a:p>
        </p:txBody>
      </p:sp>
      <p:sp>
        <p:nvSpPr>
          <p:cNvPr id="183" name="Google Shape;183;p4"/>
          <p:cNvSpPr txBox="1"/>
          <p:nvPr/>
        </p:nvSpPr>
        <p:spPr>
          <a:xfrm>
            <a:off x="5775546" y="7577846"/>
            <a:ext cx="107358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JavaScript </a:t>
            </a:r>
            <a:r>
              <a:rPr b="0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-  one of the core technologies of the World Wide Web, alongside HTML and CSS</a:t>
            </a:r>
            <a:endParaRPr/>
          </a:p>
        </p:txBody>
      </p:sp>
      <p:cxnSp>
        <p:nvCxnSpPr>
          <p:cNvPr id="184" name="Google Shape;184;p4"/>
          <p:cNvCxnSpPr/>
          <p:nvPr/>
        </p:nvCxnSpPr>
        <p:spPr>
          <a:xfrm>
            <a:off x="3340162" y="8669707"/>
            <a:ext cx="13171048" cy="0"/>
          </a:xfrm>
          <a:prstGeom prst="straightConnector1">
            <a:avLst/>
          </a:prstGeom>
          <a:noFill/>
          <a:ln cap="rnd" cmpd="sng" w="76200">
            <a:solidFill>
              <a:srgbClr val="F2F3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5" name="Google Shape;185;p4"/>
          <p:cNvCxnSpPr/>
          <p:nvPr/>
        </p:nvCxnSpPr>
        <p:spPr>
          <a:xfrm>
            <a:off x="3386734" y="9867900"/>
            <a:ext cx="13171048" cy="0"/>
          </a:xfrm>
          <a:prstGeom prst="straightConnector1">
            <a:avLst/>
          </a:prstGeom>
          <a:noFill/>
          <a:ln cap="rnd" cmpd="sng" w="76200">
            <a:solidFill>
              <a:srgbClr val="F2F3F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6" name="Google Shape;186;p4"/>
          <p:cNvSpPr txBox="1"/>
          <p:nvPr/>
        </p:nvSpPr>
        <p:spPr>
          <a:xfrm>
            <a:off x="5755668" y="8776038"/>
            <a:ext cx="10735664" cy="4005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CSS </a:t>
            </a:r>
            <a:r>
              <a:rPr b="0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b="0" i="0" lang="en-US" sz="2400" u="none" cap="none" strike="noStrik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is used for defining the styles for web pages.</a:t>
            </a:r>
            <a:r>
              <a:rPr b="0" i="0" lang="en-US" sz="24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pic>
        <p:nvPicPr>
          <p:cNvPr id="187" name="Google Shape;187;p4"/>
          <p:cNvPicPr preferRelativeResize="0"/>
          <p:nvPr/>
        </p:nvPicPr>
        <p:blipFill rotWithShape="1">
          <a:blip r:embed="rId9">
            <a:alphaModFix/>
          </a:blip>
          <a:srcRect b="2570" l="0" r="0" t="2571"/>
          <a:stretch/>
        </p:blipFill>
        <p:spPr>
          <a:xfrm>
            <a:off x="3423797" y="8821300"/>
            <a:ext cx="887978" cy="84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 p14:dur="800">
    <p:circl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6"/>
          <p:cNvSpPr txBox="1"/>
          <p:nvPr/>
        </p:nvSpPr>
        <p:spPr>
          <a:xfrm>
            <a:off x="855425" y="422275"/>
            <a:ext cx="114834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0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How we build </a:t>
            </a:r>
            <a:r>
              <a:rPr b="1" i="0" lang="en-US" sz="7000" u="none" cap="none" strike="noStrike">
                <a:solidFill>
                  <a:srgbClr val="F36825"/>
                </a:solidFill>
                <a:latin typeface="Arial"/>
                <a:ea typeface="Arial"/>
                <a:cs typeface="Arial"/>
                <a:sym typeface="Arial"/>
              </a:rPr>
              <a:t>iTrack</a:t>
            </a:r>
            <a:endParaRPr b="1" i="0" sz="7000" u="none" cap="none" strike="noStrike">
              <a:solidFill>
                <a:srgbClr val="F3682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6"/>
          <p:cNvSpPr/>
          <p:nvPr/>
        </p:nvSpPr>
        <p:spPr>
          <a:xfrm>
            <a:off x="619625" y="1760525"/>
            <a:ext cx="4933306" cy="2382443"/>
          </a:xfrm>
          <a:custGeom>
            <a:rect b="b" l="l" r="r" t="t"/>
            <a:pathLst>
              <a:path extrusionOk="0" h="2301877" w="4778020">
                <a:moveTo>
                  <a:pt x="4653560" y="2301877"/>
                </a:moveTo>
                <a:lnTo>
                  <a:pt x="124460" y="2301877"/>
                </a:lnTo>
                <a:cubicBezTo>
                  <a:pt x="55880" y="2301877"/>
                  <a:pt x="0" y="2245997"/>
                  <a:pt x="0" y="217741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653561" y="0"/>
                </a:lnTo>
                <a:cubicBezTo>
                  <a:pt x="4722140" y="0"/>
                  <a:pt x="4778020" y="55880"/>
                  <a:pt x="4778020" y="124460"/>
                </a:cubicBezTo>
                <a:lnTo>
                  <a:pt x="4778020" y="2177417"/>
                </a:lnTo>
                <a:cubicBezTo>
                  <a:pt x="4778020" y="2245997"/>
                  <a:pt x="4722140" y="2301877"/>
                  <a:pt x="4653561" y="23018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94" name="Google Shape;194;p6"/>
          <p:cNvSpPr/>
          <p:nvPr/>
        </p:nvSpPr>
        <p:spPr>
          <a:xfrm>
            <a:off x="855438" y="2005743"/>
            <a:ext cx="1381923" cy="518414"/>
          </a:xfrm>
          <a:custGeom>
            <a:rect b="b" l="l" r="r" t="t"/>
            <a:pathLst>
              <a:path extrusionOk="0" h="660400" w="1760412">
                <a:moveTo>
                  <a:pt x="1635952" y="660400"/>
                </a:moveTo>
                <a:lnTo>
                  <a:pt x="124460" y="660400"/>
                </a:lnTo>
                <a:cubicBezTo>
                  <a:pt x="55880" y="660400"/>
                  <a:pt x="0" y="604520"/>
                  <a:pt x="0" y="53594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1635952" y="0"/>
                </a:lnTo>
                <a:cubicBezTo>
                  <a:pt x="1704532" y="0"/>
                  <a:pt x="1760412" y="55880"/>
                  <a:pt x="1760412" y="124460"/>
                </a:cubicBezTo>
                <a:lnTo>
                  <a:pt x="1760412" y="535940"/>
                </a:lnTo>
                <a:cubicBezTo>
                  <a:pt x="1760412" y="604520"/>
                  <a:pt x="1704532" y="660400"/>
                  <a:pt x="1635952" y="660400"/>
                </a:cubicBezTo>
                <a:close/>
              </a:path>
            </a:pathLst>
          </a:custGeom>
          <a:solidFill>
            <a:srgbClr val="EFF9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6"/>
          <p:cNvSpPr txBox="1"/>
          <p:nvPr/>
        </p:nvSpPr>
        <p:spPr>
          <a:xfrm>
            <a:off x="1008641" y="2111044"/>
            <a:ext cx="1075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STEP </a:t>
            </a:r>
            <a:r>
              <a:rPr lang="en-US" sz="2000">
                <a:solidFill>
                  <a:srgbClr val="0E2C4B"/>
                </a:solidFill>
              </a:rPr>
              <a:t>0</a:t>
            </a:r>
            <a:endParaRPr/>
          </a:p>
        </p:txBody>
      </p:sp>
      <p:sp>
        <p:nvSpPr>
          <p:cNvPr id="196" name="Google Shape;196;p6"/>
          <p:cNvSpPr txBox="1"/>
          <p:nvPr/>
        </p:nvSpPr>
        <p:spPr>
          <a:xfrm>
            <a:off x="855434" y="2571410"/>
            <a:ext cx="44982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Deploy smart contract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1D1C1D"/>
                </a:solidFill>
              </a:rPr>
              <a:t>By deploying on a account the admin will default to that particular account whereby it will have access to full functionality.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6"/>
          <p:cNvSpPr/>
          <p:nvPr/>
        </p:nvSpPr>
        <p:spPr>
          <a:xfrm>
            <a:off x="647225" y="4604200"/>
            <a:ext cx="4933306" cy="2382443"/>
          </a:xfrm>
          <a:custGeom>
            <a:rect b="b" l="l" r="r" t="t"/>
            <a:pathLst>
              <a:path extrusionOk="0" h="2301877" w="4778020">
                <a:moveTo>
                  <a:pt x="4653560" y="2301877"/>
                </a:moveTo>
                <a:lnTo>
                  <a:pt x="124460" y="2301877"/>
                </a:lnTo>
                <a:cubicBezTo>
                  <a:pt x="55880" y="2301877"/>
                  <a:pt x="0" y="2245997"/>
                  <a:pt x="0" y="217741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653561" y="0"/>
                </a:lnTo>
                <a:cubicBezTo>
                  <a:pt x="4722140" y="0"/>
                  <a:pt x="4778020" y="55880"/>
                  <a:pt x="4778020" y="124460"/>
                </a:cubicBezTo>
                <a:lnTo>
                  <a:pt x="4778020" y="2177417"/>
                </a:lnTo>
                <a:cubicBezTo>
                  <a:pt x="4778020" y="2245997"/>
                  <a:pt x="4722140" y="2301877"/>
                  <a:pt x="4653561" y="23018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198" name="Google Shape;198;p6"/>
          <p:cNvSpPr/>
          <p:nvPr/>
        </p:nvSpPr>
        <p:spPr>
          <a:xfrm>
            <a:off x="6933150" y="4606275"/>
            <a:ext cx="4933306" cy="2382443"/>
          </a:xfrm>
          <a:custGeom>
            <a:rect b="b" l="l" r="r" t="t"/>
            <a:pathLst>
              <a:path extrusionOk="0" h="2301877" w="4778020">
                <a:moveTo>
                  <a:pt x="4653560" y="2301877"/>
                </a:moveTo>
                <a:lnTo>
                  <a:pt x="124460" y="2301877"/>
                </a:lnTo>
                <a:cubicBezTo>
                  <a:pt x="55880" y="2301877"/>
                  <a:pt x="0" y="2245997"/>
                  <a:pt x="0" y="217741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653561" y="0"/>
                </a:lnTo>
                <a:cubicBezTo>
                  <a:pt x="4722140" y="0"/>
                  <a:pt x="4778020" y="55880"/>
                  <a:pt x="4778020" y="124460"/>
                </a:cubicBezTo>
                <a:lnTo>
                  <a:pt x="4778020" y="2177417"/>
                </a:lnTo>
                <a:cubicBezTo>
                  <a:pt x="4778020" y="2245997"/>
                  <a:pt x="4722140" y="2301877"/>
                  <a:pt x="4653561" y="23018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6"/>
          <p:cNvSpPr/>
          <p:nvPr/>
        </p:nvSpPr>
        <p:spPr>
          <a:xfrm>
            <a:off x="650500" y="7401375"/>
            <a:ext cx="4933306" cy="2463008"/>
          </a:xfrm>
          <a:custGeom>
            <a:rect b="b" l="l" r="r" t="t"/>
            <a:pathLst>
              <a:path extrusionOk="0" h="2301877" w="4778020">
                <a:moveTo>
                  <a:pt x="4653560" y="2301877"/>
                </a:moveTo>
                <a:lnTo>
                  <a:pt x="124460" y="2301877"/>
                </a:lnTo>
                <a:cubicBezTo>
                  <a:pt x="55880" y="2301877"/>
                  <a:pt x="0" y="2245997"/>
                  <a:pt x="0" y="217741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653561" y="0"/>
                </a:lnTo>
                <a:cubicBezTo>
                  <a:pt x="4722140" y="0"/>
                  <a:pt x="4778020" y="55880"/>
                  <a:pt x="4778020" y="124460"/>
                </a:cubicBezTo>
                <a:lnTo>
                  <a:pt x="4778020" y="2177417"/>
                </a:lnTo>
                <a:cubicBezTo>
                  <a:pt x="4778020" y="2245997"/>
                  <a:pt x="4722140" y="2301877"/>
                  <a:pt x="4653561" y="23018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6"/>
          <p:cNvSpPr/>
          <p:nvPr/>
        </p:nvSpPr>
        <p:spPr>
          <a:xfrm>
            <a:off x="6935050" y="7401375"/>
            <a:ext cx="5028866" cy="2463008"/>
          </a:xfrm>
          <a:custGeom>
            <a:rect b="b" l="l" r="r" t="t"/>
            <a:pathLst>
              <a:path extrusionOk="0" h="2301877" w="4778020">
                <a:moveTo>
                  <a:pt x="4653560" y="2301877"/>
                </a:moveTo>
                <a:lnTo>
                  <a:pt x="124460" y="2301877"/>
                </a:lnTo>
                <a:cubicBezTo>
                  <a:pt x="55880" y="2301877"/>
                  <a:pt x="0" y="2245997"/>
                  <a:pt x="0" y="217741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653561" y="0"/>
                </a:lnTo>
                <a:cubicBezTo>
                  <a:pt x="4722140" y="0"/>
                  <a:pt x="4778020" y="55880"/>
                  <a:pt x="4778020" y="124460"/>
                </a:cubicBezTo>
                <a:lnTo>
                  <a:pt x="4778020" y="2177417"/>
                </a:lnTo>
                <a:cubicBezTo>
                  <a:pt x="4778020" y="2245997"/>
                  <a:pt x="4722140" y="2301877"/>
                  <a:pt x="4653561" y="23018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6"/>
          <p:cNvSpPr/>
          <p:nvPr/>
        </p:nvSpPr>
        <p:spPr>
          <a:xfrm>
            <a:off x="12808575" y="4606275"/>
            <a:ext cx="4937780" cy="5316124"/>
          </a:xfrm>
          <a:custGeom>
            <a:rect b="b" l="l" r="r" t="t"/>
            <a:pathLst>
              <a:path extrusionOk="0" h="4832840" w="4166903">
                <a:moveTo>
                  <a:pt x="4042442" y="4832840"/>
                </a:moveTo>
                <a:lnTo>
                  <a:pt x="124460" y="4832840"/>
                </a:lnTo>
                <a:cubicBezTo>
                  <a:pt x="55880" y="4832840"/>
                  <a:pt x="0" y="4776960"/>
                  <a:pt x="0" y="470838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4042443" y="0"/>
                </a:lnTo>
                <a:cubicBezTo>
                  <a:pt x="4111023" y="0"/>
                  <a:pt x="4166903" y="55880"/>
                  <a:pt x="4166903" y="124460"/>
                </a:cubicBezTo>
                <a:lnTo>
                  <a:pt x="4166903" y="4708380"/>
                </a:lnTo>
                <a:cubicBezTo>
                  <a:pt x="4166903" y="4776960"/>
                  <a:pt x="4111023" y="4832840"/>
                  <a:pt x="4042443" y="48328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02" name="Google Shape;202;p6"/>
          <p:cNvSpPr/>
          <p:nvPr/>
        </p:nvSpPr>
        <p:spPr>
          <a:xfrm>
            <a:off x="1025375" y="4759755"/>
            <a:ext cx="1378054" cy="508823"/>
          </a:xfrm>
          <a:custGeom>
            <a:rect b="b" l="l" r="r" t="t"/>
            <a:pathLst>
              <a:path extrusionOk="0" h="660400" w="1760412">
                <a:moveTo>
                  <a:pt x="1635952" y="660400"/>
                </a:moveTo>
                <a:lnTo>
                  <a:pt x="124460" y="660400"/>
                </a:lnTo>
                <a:cubicBezTo>
                  <a:pt x="55880" y="660400"/>
                  <a:pt x="0" y="604520"/>
                  <a:pt x="0" y="53594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1635952" y="0"/>
                </a:lnTo>
                <a:cubicBezTo>
                  <a:pt x="1704532" y="0"/>
                  <a:pt x="1760412" y="55880"/>
                  <a:pt x="1760412" y="124460"/>
                </a:cubicBezTo>
                <a:lnTo>
                  <a:pt x="1760412" y="535940"/>
                </a:lnTo>
                <a:cubicBezTo>
                  <a:pt x="1760412" y="604520"/>
                  <a:pt x="1704532" y="660400"/>
                  <a:pt x="1635952" y="660400"/>
                </a:cubicBezTo>
                <a:close/>
              </a:path>
            </a:pathLst>
          </a:custGeom>
          <a:solidFill>
            <a:srgbClr val="EFF9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6"/>
          <p:cNvSpPr txBox="1"/>
          <p:nvPr/>
        </p:nvSpPr>
        <p:spPr>
          <a:xfrm>
            <a:off x="1178348" y="4832706"/>
            <a:ext cx="107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STEP 1</a:t>
            </a:r>
            <a:endParaRPr/>
          </a:p>
        </p:txBody>
      </p:sp>
      <p:sp>
        <p:nvSpPr>
          <p:cNvPr id="204" name="Google Shape;204;p6"/>
          <p:cNvSpPr txBox="1"/>
          <p:nvPr/>
        </p:nvSpPr>
        <p:spPr>
          <a:xfrm>
            <a:off x="1025375" y="6061073"/>
            <a:ext cx="4759037" cy="2770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sp>
        <p:nvSpPr>
          <p:cNvPr id="205" name="Google Shape;205;p6"/>
          <p:cNvSpPr txBox="1"/>
          <p:nvPr/>
        </p:nvSpPr>
        <p:spPr>
          <a:xfrm>
            <a:off x="1025375" y="5529125"/>
            <a:ext cx="4759037" cy="2770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866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ckwell"/>
              <a:ea typeface="Rockwell"/>
              <a:cs typeface="Rockwell"/>
              <a:sym typeface="Rockwell"/>
            </a:endParaRPr>
          </a:p>
        </p:txBody>
      </p:sp>
      <p:grpSp>
        <p:nvGrpSpPr>
          <p:cNvPr id="206" name="Google Shape;206;p6"/>
          <p:cNvGrpSpPr/>
          <p:nvPr/>
        </p:nvGrpSpPr>
        <p:grpSpPr>
          <a:xfrm>
            <a:off x="977806" y="5421116"/>
            <a:ext cx="10900593" cy="2708503"/>
            <a:chOff x="-8211633" y="1045162"/>
            <a:chExt cx="14574933" cy="3679407"/>
          </a:xfrm>
        </p:grpSpPr>
        <p:sp>
          <p:nvSpPr>
            <p:cNvPr id="207" name="Google Shape;207;p6"/>
            <p:cNvSpPr/>
            <p:nvPr/>
          </p:nvSpPr>
          <p:spPr>
            <a:xfrm>
              <a:off x="-8211633" y="4032800"/>
              <a:ext cx="1844032" cy="691769"/>
            </a:xfrm>
            <a:custGeom>
              <a:rect b="b" l="l" r="r" t="t"/>
              <a:pathLst>
                <a:path extrusionOk="0" h="660400" w="1760412">
                  <a:moveTo>
                    <a:pt x="1635952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35952" y="0"/>
                  </a:lnTo>
                  <a:cubicBezTo>
                    <a:pt x="1704532" y="0"/>
                    <a:pt x="1760412" y="55880"/>
                    <a:pt x="1760412" y="124460"/>
                  </a:cubicBezTo>
                  <a:lnTo>
                    <a:pt x="1760412" y="535940"/>
                  </a:lnTo>
                  <a:cubicBezTo>
                    <a:pt x="1760412" y="604520"/>
                    <a:pt x="1704532" y="660400"/>
                    <a:pt x="1635952" y="660400"/>
                  </a:cubicBezTo>
                  <a:close/>
                </a:path>
              </a:pathLst>
            </a:custGeom>
            <a:solidFill>
              <a:srgbClr val="EFF9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6"/>
            <p:cNvSpPr txBox="1"/>
            <p:nvPr/>
          </p:nvSpPr>
          <p:spPr>
            <a:xfrm>
              <a:off x="-8007095" y="4131901"/>
              <a:ext cx="1434000" cy="4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STEP 2</a:t>
              </a:r>
              <a:endParaRPr/>
            </a:p>
          </p:txBody>
        </p:sp>
        <p:sp>
          <p:nvSpPr>
            <p:cNvPr id="209" name="Google Shape;209;p6"/>
            <p:cNvSpPr txBox="1"/>
            <p:nvPr/>
          </p:nvSpPr>
          <p:spPr>
            <a:xfrm>
              <a:off x="0" y="1767794"/>
              <a:ext cx="63633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210" name="Google Shape;210;p6"/>
            <p:cNvSpPr txBox="1"/>
            <p:nvPr/>
          </p:nvSpPr>
          <p:spPr>
            <a:xfrm>
              <a:off x="0" y="1045162"/>
              <a:ext cx="63633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</p:grpSp>
      <p:grpSp>
        <p:nvGrpSpPr>
          <p:cNvPr id="211" name="Google Shape;211;p6"/>
          <p:cNvGrpSpPr/>
          <p:nvPr/>
        </p:nvGrpSpPr>
        <p:grpSpPr>
          <a:xfrm>
            <a:off x="1025375" y="4888896"/>
            <a:ext cx="7635534" cy="4444136"/>
            <a:chOff x="0" y="-3892909"/>
            <a:chExt cx="10209298" cy="6037203"/>
          </a:xfrm>
        </p:grpSpPr>
        <p:sp>
          <p:nvSpPr>
            <p:cNvPr id="212" name="Google Shape;212;p6"/>
            <p:cNvSpPr/>
            <p:nvPr/>
          </p:nvSpPr>
          <p:spPr>
            <a:xfrm>
              <a:off x="8365267" y="-3892909"/>
              <a:ext cx="1844032" cy="691769"/>
            </a:xfrm>
            <a:custGeom>
              <a:rect b="b" l="l" r="r" t="t"/>
              <a:pathLst>
                <a:path extrusionOk="0" h="660400" w="1760412">
                  <a:moveTo>
                    <a:pt x="1635952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35952" y="0"/>
                  </a:lnTo>
                  <a:cubicBezTo>
                    <a:pt x="1704532" y="0"/>
                    <a:pt x="1760412" y="55880"/>
                    <a:pt x="1760412" y="124460"/>
                  </a:cubicBezTo>
                  <a:lnTo>
                    <a:pt x="1760412" y="535940"/>
                  </a:lnTo>
                  <a:cubicBezTo>
                    <a:pt x="1760412" y="604520"/>
                    <a:pt x="1704532" y="660400"/>
                    <a:pt x="1635952" y="660400"/>
                  </a:cubicBezTo>
                  <a:close/>
                </a:path>
              </a:pathLst>
            </a:custGeom>
            <a:solidFill>
              <a:srgbClr val="EFF9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6"/>
            <p:cNvSpPr txBox="1"/>
            <p:nvPr/>
          </p:nvSpPr>
          <p:spPr>
            <a:xfrm>
              <a:off x="8569805" y="-3793808"/>
              <a:ext cx="1434000" cy="4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STEP 3</a:t>
              </a:r>
              <a:endParaRPr/>
            </a:p>
          </p:txBody>
        </p:sp>
        <p:sp>
          <p:nvSpPr>
            <p:cNvPr id="214" name="Google Shape;214;p6"/>
            <p:cNvSpPr txBox="1"/>
            <p:nvPr/>
          </p:nvSpPr>
          <p:spPr>
            <a:xfrm>
              <a:off x="0" y="1767794"/>
              <a:ext cx="63633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215" name="Google Shape;215;p6"/>
            <p:cNvSpPr txBox="1"/>
            <p:nvPr/>
          </p:nvSpPr>
          <p:spPr>
            <a:xfrm>
              <a:off x="0" y="1045162"/>
              <a:ext cx="63633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</p:grpSp>
      <p:grpSp>
        <p:nvGrpSpPr>
          <p:cNvPr id="216" name="Google Shape;216;p6"/>
          <p:cNvGrpSpPr/>
          <p:nvPr/>
        </p:nvGrpSpPr>
        <p:grpSpPr>
          <a:xfrm>
            <a:off x="7119286" y="7626114"/>
            <a:ext cx="4759112" cy="1706918"/>
            <a:chOff x="0" y="-174495"/>
            <a:chExt cx="6363300" cy="2318789"/>
          </a:xfrm>
        </p:grpSpPr>
        <p:sp>
          <p:nvSpPr>
            <p:cNvPr id="217" name="Google Shape;217;p6"/>
            <p:cNvSpPr/>
            <p:nvPr/>
          </p:nvSpPr>
          <p:spPr>
            <a:xfrm>
              <a:off x="12234" y="-174495"/>
              <a:ext cx="1844032" cy="691769"/>
            </a:xfrm>
            <a:custGeom>
              <a:rect b="b" l="l" r="r" t="t"/>
              <a:pathLst>
                <a:path extrusionOk="0" h="660400" w="1760412">
                  <a:moveTo>
                    <a:pt x="1635952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635952" y="0"/>
                  </a:lnTo>
                  <a:cubicBezTo>
                    <a:pt x="1704532" y="0"/>
                    <a:pt x="1760412" y="55880"/>
                    <a:pt x="1760412" y="124460"/>
                  </a:cubicBezTo>
                  <a:lnTo>
                    <a:pt x="1760412" y="535940"/>
                  </a:lnTo>
                  <a:cubicBezTo>
                    <a:pt x="1760412" y="604520"/>
                    <a:pt x="1704532" y="660400"/>
                    <a:pt x="1635952" y="660400"/>
                  </a:cubicBezTo>
                  <a:close/>
                </a:path>
              </a:pathLst>
            </a:custGeom>
            <a:solidFill>
              <a:srgbClr val="EFF9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 txBox="1"/>
            <p:nvPr/>
          </p:nvSpPr>
          <p:spPr>
            <a:xfrm>
              <a:off x="217238" y="-37696"/>
              <a:ext cx="1434000" cy="41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STEP 4</a:t>
              </a:r>
              <a:endParaRPr/>
            </a:p>
          </p:txBody>
        </p:sp>
        <p:sp>
          <p:nvSpPr>
            <p:cNvPr id="219" name="Google Shape;219;p6"/>
            <p:cNvSpPr txBox="1"/>
            <p:nvPr/>
          </p:nvSpPr>
          <p:spPr>
            <a:xfrm>
              <a:off x="0" y="1767794"/>
              <a:ext cx="63633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220" name="Google Shape;220;p6"/>
            <p:cNvSpPr txBox="1"/>
            <p:nvPr/>
          </p:nvSpPr>
          <p:spPr>
            <a:xfrm>
              <a:off x="0" y="1045162"/>
              <a:ext cx="63633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</p:grpSp>
      <p:sp>
        <p:nvSpPr>
          <p:cNvPr id="221" name="Google Shape;221;p6"/>
          <p:cNvSpPr/>
          <p:nvPr/>
        </p:nvSpPr>
        <p:spPr>
          <a:xfrm>
            <a:off x="13219064" y="4889083"/>
            <a:ext cx="1377522" cy="508508"/>
          </a:xfrm>
          <a:custGeom>
            <a:rect b="b" l="l" r="r" t="t"/>
            <a:pathLst>
              <a:path extrusionOk="0" h="660400" w="1760412">
                <a:moveTo>
                  <a:pt x="1635952" y="660400"/>
                </a:moveTo>
                <a:lnTo>
                  <a:pt x="124460" y="660400"/>
                </a:lnTo>
                <a:cubicBezTo>
                  <a:pt x="55880" y="660400"/>
                  <a:pt x="0" y="604520"/>
                  <a:pt x="0" y="53594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1635952" y="0"/>
                </a:lnTo>
                <a:cubicBezTo>
                  <a:pt x="1704532" y="0"/>
                  <a:pt x="1760412" y="55880"/>
                  <a:pt x="1760412" y="124460"/>
                </a:cubicBezTo>
                <a:lnTo>
                  <a:pt x="1760412" y="535940"/>
                </a:lnTo>
                <a:cubicBezTo>
                  <a:pt x="1760412" y="604520"/>
                  <a:pt x="1704532" y="660400"/>
                  <a:pt x="1635952" y="660400"/>
                </a:cubicBezTo>
                <a:close/>
              </a:path>
            </a:pathLst>
          </a:custGeom>
          <a:solidFill>
            <a:srgbClr val="EFF9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6"/>
          <p:cNvSpPr txBox="1"/>
          <p:nvPr/>
        </p:nvSpPr>
        <p:spPr>
          <a:xfrm>
            <a:off x="13372039" y="4950348"/>
            <a:ext cx="107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STEP 5</a:t>
            </a:r>
            <a:endParaRPr/>
          </a:p>
        </p:txBody>
      </p:sp>
      <p:grpSp>
        <p:nvGrpSpPr>
          <p:cNvPr id="223" name="Google Shape;223;p6"/>
          <p:cNvGrpSpPr/>
          <p:nvPr/>
        </p:nvGrpSpPr>
        <p:grpSpPr>
          <a:xfrm>
            <a:off x="13373689" y="6044199"/>
            <a:ext cx="3578253" cy="809099"/>
            <a:chOff x="0" y="-47625"/>
            <a:chExt cx="4784400" cy="1099132"/>
          </a:xfrm>
        </p:grpSpPr>
        <p:sp>
          <p:nvSpPr>
            <p:cNvPr id="224" name="Google Shape;224;p6"/>
            <p:cNvSpPr txBox="1"/>
            <p:nvPr/>
          </p:nvSpPr>
          <p:spPr>
            <a:xfrm>
              <a:off x="0" y="675007"/>
              <a:ext cx="47844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632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225" name="Google Shape;225;p6"/>
            <p:cNvSpPr txBox="1"/>
            <p:nvPr/>
          </p:nvSpPr>
          <p:spPr>
            <a:xfrm>
              <a:off x="0" y="-47625"/>
              <a:ext cx="4784400" cy="37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</p:grpSp>
      <p:sp>
        <p:nvSpPr>
          <p:cNvPr id="226" name="Google Shape;226;p6"/>
          <p:cNvSpPr/>
          <p:nvPr/>
        </p:nvSpPr>
        <p:spPr>
          <a:xfrm rot="-5400000">
            <a:off x="17064694" y="9255889"/>
            <a:ext cx="251046" cy="236211"/>
          </a:xfrm>
          <a:custGeom>
            <a:rect b="b" l="l" r="r" t="t"/>
            <a:pathLst>
              <a:path extrusionOk="0" h="1297940" w="1930400">
                <a:moveTo>
                  <a:pt x="0" y="0"/>
                </a:moveTo>
                <a:lnTo>
                  <a:pt x="965200" y="1297940"/>
                </a:lnTo>
                <a:lnTo>
                  <a:pt x="19304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grpSp>
        <p:nvGrpSpPr>
          <p:cNvPr id="227" name="Google Shape;227;p6"/>
          <p:cNvGrpSpPr/>
          <p:nvPr/>
        </p:nvGrpSpPr>
        <p:grpSpPr>
          <a:xfrm>
            <a:off x="951127" y="5465647"/>
            <a:ext cx="16618226" cy="4402559"/>
            <a:chOff x="1005502" y="4534397"/>
            <a:chExt cx="16618226" cy="4402559"/>
          </a:xfrm>
        </p:grpSpPr>
        <p:sp>
          <p:nvSpPr>
            <p:cNvPr id="228" name="Google Shape;228;p6"/>
            <p:cNvSpPr txBox="1"/>
            <p:nvPr/>
          </p:nvSpPr>
          <p:spPr>
            <a:xfrm>
              <a:off x="1005509" y="4534397"/>
              <a:ext cx="4498200" cy="133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Add </a:t>
              </a:r>
              <a:r>
                <a:rPr b="1" i="0" lang="en-US" sz="1800">
                  <a:solidFill>
                    <a:srgbClr val="1D1C1D"/>
                  </a:solidFill>
                  <a:latin typeface="Arial"/>
                  <a:ea typeface="Arial"/>
                  <a:cs typeface="Arial"/>
                  <a:sym typeface="Arial"/>
                </a:rPr>
                <a:t>Courier</a:t>
              </a:r>
              <a:endParaRPr b="1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800">
                  <a:solidFill>
                    <a:srgbClr val="1D1C1D"/>
                  </a:solidFill>
                  <a:latin typeface="Arial"/>
                  <a:ea typeface="Arial"/>
                  <a:cs typeface="Arial"/>
                  <a:sym typeface="Arial"/>
                </a:rPr>
                <a:t>We can add courier (hash accounts) so that only Couriers can update the status of the parcel.</a:t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6"/>
            <p:cNvSpPr txBox="1"/>
            <p:nvPr/>
          </p:nvSpPr>
          <p:spPr>
            <a:xfrm>
              <a:off x="1005502" y="7597756"/>
              <a:ext cx="4498200" cy="133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Add Customer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en-US" sz="1800">
                  <a:solidFill>
                    <a:srgbClr val="1D1C1D"/>
                  </a:solidFill>
                  <a:latin typeface="Arial"/>
                  <a:ea typeface="Arial"/>
                  <a:cs typeface="Arial"/>
                  <a:sym typeface="Arial"/>
                </a:rPr>
                <a:t>Add customer (hash accounts) so that </a:t>
              </a:r>
              <a:r>
                <a:rPr lang="en-US"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customers</a:t>
              </a:r>
              <a:r>
                <a:rPr i="0" lang="en-US" sz="1800">
                  <a:solidFill>
                    <a:srgbClr val="1D1C1D"/>
                  </a:solidFill>
                  <a:latin typeface="Arial"/>
                  <a:ea typeface="Arial"/>
                  <a:cs typeface="Arial"/>
                  <a:sym typeface="Arial"/>
                </a:rPr>
                <a:t> can view the statuses of their parcel(s).</a:t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6"/>
            <p:cNvSpPr txBox="1"/>
            <p:nvPr/>
          </p:nvSpPr>
          <p:spPr>
            <a:xfrm>
              <a:off x="7267400" y="4811605"/>
              <a:ext cx="4498200" cy="106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>
                  <a:solidFill>
                    <a:srgbClr val="1D1C1D"/>
                  </a:solidFill>
                  <a:latin typeface="Arial"/>
                  <a:ea typeface="Arial"/>
                  <a:cs typeface="Arial"/>
                  <a:sym typeface="Arial"/>
                </a:rPr>
                <a:t>Add Parcel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800">
                  <a:solidFill>
                    <a:srgbClr val="1D1C1D"/>
                  </a:solidFill>
                  <a:latin typeface="Arial"/>
                  <a:ea typeface="Arial"/>
                  <a:cs typeface="Arial"/>
                  <a:sym typeface="Arial"/>
                </a:rPr>
                <a:t>Only couriers can add a new parcel for tracking</a:t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6"/>
            <p:cNvSpPr txBox="1"/>
            <p:nvPr/>
          </p:nvSpPr>
          <p:spPr>
            <a:xfrm>
              <a:off x="7206026" y="7307743"/>
              <a:ext cx="4498200" cy="133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800">
                  <a:solidFill>
                    <a:srgbClr val="1D1C1D"/>
                  </a:solidFill>
                  <a:latin typeface="Arial"/>
                  <a:ea typeface="Arial"/>
                  <a:cs typeface="Arial"/>
                  <a:sym typeface="Arial"/>
                </a:rPr>
                <a:t>Update Status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800">
                  <a:solidFill>
                    <a:srgbClr val="1D1C1D"/>
                  </a:solidFill>
                  <a:latin typeface="Arial"/>
                  <a:ea typeface="Arial"/>
                  <a:cs typeface="Arial"/>
                  <a:sym typeface="Arial"/>
                </a:rPr>
                <a:t>Couriers can update the status of the parcel many times during the life cycle of the logistics.</a:t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2" name="Google Shape;232;p6"/>
            <p:cNvGrpSpPr/>
            <p:nvPr/>
          </p:nvGrpSpPr>
          <p:grpSpPr>
            <a:xfrm>
              <a:off x="13082738" y="4811610"/>
              <a:ext cx="4540991" cy="3955016"/>
              <a:chOff x="13084638" y="4737408"/>
              <a:chExt cx="4540991" cy="3955016"/>
            </a:xfrm>
          </p:grpSpPr>
          <p:sp>
            <p:nvSpPr>
              <p:cNvPr id="233" name="Google Shape;233;p6"/>
              <p:cNvSpPr txBox="1"/>
              <p:nvPr/>
            </p:nvSpPr>
            <p:spPr>
              <a:xfrm>
                <a:off x="13196128" y="4737408"/>
                <a:ext cx="4429500" cy="10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800">
                    <a:solidFill>
                      <a:srgbClr val="1D1C1D"/>
                    </a:solidFill>
                    <a:latin typeface="Arial"/>
                    <a:ea typeface="Arial"/>
                    <a:cs typeface="Arial"/>
                    <a:sym typeface="Arial"/>
                  </a:rPr>
                  <a:t>Track Status</a:t>
                </a:r>
                <a:endParaRPr/>
              </a:p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0" lang="en-US" sz="1800">
                    <a:solidFill>
                      <a:srgbClr val="1D1C1D"/>
                    </a:solidFill>
                    <a:latin typeface="Arial"/>
                    <a:ea typeface="Arial"/>
                    <a:cs typeface="Arial"/>
                    <a:sym typeface="Arial"/>
                  </a:rPr>
                  <a:t>Customers can view but not update the full history of the parcel's life cycle.</a:t>
                </a: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descr="Timeline&#10;&#10;Description automatically generated" id="234" name="Google Shape;234;p6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13084638" y="6562411"/>
                <a:ext cx="4498202" cy="213001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  <p:transition spd="slow" p14:dur="1500">
    <p:split orient="vert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7"/>
          <p:cNvGrpSpPr/>
          <p:nvPr/>
        </p:nvGrpSpPr>
        <p:grpSpPr>
          <a:xfrm>
            <a:off x="906379" y="419100"/>
            <a:ext cx="8229600" cy="3219267"/>
            <a:chOff x="0" y="0"/>
            <a:chExt cx="10972800" cy="4292357"/>
          </a:xfrm>
        </p:grpSpPr>
        <p:sp>
          <p:nvSpPr>
            <p:cNvPr id="240" name="Google Shape;240;p7"/>
            <p:cNvSpPr txBox="1"/>
            <p:nvPr/>
          </p:nvSpPr>
          <p:spPr>
            <a:xfrm>
              <a:off x="0" y="0"/>
              <a:ext cx="10972800" cy="13336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6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Smart</a:t>
              </a:r>
              <a:r>
                <a:rPr b="1" lang="en-US" sz="6000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 Contracts</a:t>
              </a:r>
              <a:endParaRPr/>
            </a:p>
          </p:txBody>
        </p:sp>
        <p:sp>
          <p:nvSpPr>
            <p:cNvPr id="241" name="Google Shape;241;p7"/>
            <p:cNvSpPr txBox="1"/>
            <p:nvPr/>
          </p:nvSpPr>
          <p:spPr>
            <a:xfrm>
              <a:off x="30921" y="1996568"/>
              <a:ext cx="8487301" cy="5431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997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74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2674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7"/>
            <p:cNvSpPr txBox="1"/>
            <p:nvPr/>
          </p:nvSpPr>
          <p:spPr>
            <a:xfrm>
              <a:off x="0" y="3330860"/>
              <a:ext cx="10137161" cy="9614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-112506" lvl="1" marL="453612" marR="0" rtl="0" algn="l">
                <a:lnSpc>
                  <a:spcPct val="16338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  <a:p>
              <a:pPr indent="0" lvl="0" marL="0" marR="0" rtl="0" algn="l">
                <a:lnSpc>
                  <a:spcPct val="163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</p:grpSp>
      <p:pic>
        <p:nvPicPr>
          <p:cNvPr id="243" name="Google Shape;24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71599" y="2293587"/>
            <a:ext cx="6274829" cy="56708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&#10;&#10;Description automatically generated" id="244" name="Google Shape;244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35979" y="266700"/>
            <a:ext cx="7696200" cy="9411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strips dir="ru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agram&#10;&#10;Description automatically generated" id="249" name="Google Shape;24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9000" y="2857500"/>
            <a:ext cx="12496800" cy="6704292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8"/>
          <p:cNvSpPr txBox="1"/>
          <p:nvPr/>
        </p:nvSpPr>
        <p:spPr>
          <a:xfrm>
            <a:off x="7658100" y="952500"/>
            <a:ext cx="2971800" cy="11695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>
                <a:solidFill>
                  <a:srgbClr val="F36825"/>
                </a:solidFill>
                <a:latin typeface="Arial"/>
                <a:ea typeface="Arial"/>
                <a:cs typeface="Arial"/>
                <a:sym typeface="Arial"/>
              </a:rPr>
              <a:t>DEMO</a:t>
            </a:r>
            <a:endParaRPr/>
          </a:p>
        </p:txBody>
      </p:sp>
    </p:spTree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"/>
          <p:cNvSpPr/>
          <p:nvPr/>
        </p:nvSpPr>
        <p:spPr>
          <a:xfrm>
            <a:off x="7235734" y="212608"/>
            <a:ext cx="10740551" cy="9814023"/>
          </a:xfrm>
          <a:custGeom>
            <a:rect b="b" l="l" r="r" t="t"/>
            <a:pathLst>
              <a:path extrusionOk="0" h="7851218" w="8592441">
                <a:moveTo>
                  <a:pt x="8467981" y="7851218"/>
                </a:moveTo>
                <a:lnTo>
                  <a:pt x="124460" y="7851218"/>
                </a:lnTo>
                <a:cubicBezTo>
                  <a:pt x="55880" y="7851218"/>
                  <a:pt x="0" y="7795338"/>
                  <a:pt x="0" y="7726759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8467981" y="0"/>
                </a:lnTo>
                <a:cubicBezTo>
                  <a:pt x="8536561" y="0"/>
                  <a:pt x="8592441" y="55880"/>
                  <a:pt x="8592441" y="124460"/>
                </a:cubicBezTo>
                <a:lnTo>
                  <a:pt x="8592441" y="7726759"/>
                </a:lnTo>
                <a:cubicBezTo>
                  <a:pt x="8592441" y="7795339"/>
                  <a:pt x="8536561" y="7851218"/>
                  <a:pt x="8467981" y="78512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109929" y="1025556"/>
            <a:ext cx="3657593" cy="3870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109929" y="5482373"/>
            <a:ext cx="4149371" cy="3775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479277" y="1392607"/>
            <a:ext cx="3605804" cy="355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112363" y="5143500"/>
            <a:ext cx="4339633" cy="392194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0" name="Google Shape;260;p9"/>
          <p:cNvGrpSpPr/>
          <p:nvPr/>
        </p:nvGrpSpPr>
        <p:grpSpPr>
          <a:xfrm>
            <a:off x="311715" y="456637"/>
            <a:ext cx="5612714" cy="1257863"/>
            <a:chOff x="-23943" y="625548"/>
            <a:chExt cx="7483619" cy="2551821"/>
          </a:xfrm>
        </p:grpSpPr>
        <p:sp>
          <p:nvSpPr>
            <p:cNvPr id="261" name="Google Shape;261;p9"/>
            <p:cNvSpPr txBox="1"/>
            <p:nvPr/>
          </p:nvSpPr>
          <p:spPr>
            <a:xfrm>
              <a:off x="0" y="1871323"/>
              <a:ext cx="6833097" cy="130604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2234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  <a:p>
              <a:pPr indent="0" lvl="0" marL="0" marR="0" rtl="0" algn="l">
                <a:lnSpc>
                  <a:spcPct val="2234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endParaRPr>
            </a:p>
          </p:txBody>
        </p:sp>
        <p:sp>
          <p:nvSpPr>
            <p:cNvPr id="262" name="Google Shape;262;p9"/>
            <p:cNvSpPr txBox="1"/>
            <p:nvPr/>
          </p:nvSpPr>
          <p:spPr>
            <a:xfrm>
              <a:off x="-23943" y="625548"/>
              <a:ext cx="7483619" cy="11541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5400">
                  <a:solidFill>
                    <a:srgbClr val="F36825"/>
                  </a:solidFill>
                  <a:latin typeface="Arial"/>
                  <a:ea typeface="Arial"/>
                  <a:cs typeface="Arial"/>
                  <a:sym typeface="Arial"/>
                </a:rPr>
                <a:t>Improvements</a:t>
              </a:r>
              <a:endParaRPr/>
            </a:p>
          </p:txBody>
        </p:sp>
      </p:grpSp>
      <p:sp>
        <p:nvSpPr>
          <p:cNvPr id="263" name="Google Shape;263;p9"/>
          <p:cNvSpPr txBox="1"/>
          <p:nvPr/>
        </p:nvSpPr>
        <p:spPr>
          <a:xfrm>
            <a:off x="515443" y="1552650"/>
            <a:ext cx="6062400" cy="84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-3810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</a:rPr>
              <a:t>Functionalities </a:t>
            </a:r>
            <a:r>
              <a:rPr lang="en-US" sz="2400">
                <a:solidFill>
                  <a:schemeClr val="dk1"/>
                </a:solidFill>
              </a:rPr>
              <a:t>- add more admins, duplicate checking for couriers/customers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514350" lvl="0" marL="5143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Adding marketplace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users can exchange products and logistics becomes a feature of the marketplace, i.e ebay, shopify.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Handling of payments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- using blockchain technology to handle payments between the sellers and buyers.</a:t>
            </a:r>
            <a:endParaRPr sz="2400">
              <a:solidFill>
                <a:schemeClr val="dk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Acquiring barcode function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 couriers and customers can scan to tracking shipping items.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143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⮚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Creating address (</a:t>
            </a:r>
            <a:r>
              <a:rPr b="1" lang="en-US" sz="2400">
                <a:solidFill>
                  <a:schemeClr val="dk1"/>
                </a:solidFill>
              </a:rPr>
              <a:t>mnemonics</a:t>
            </a: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each parcel as the tracking number.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5143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ckwel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5143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ckwel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xmlns:r="http://schemas.openxmlformats.org/officeDocument/2006/relationships" name="Wood Type">
  <a:themeElements>
    <a:clrScheme name="Wood Type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